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63" r:id="rId6"/>
    <p:sldId id="276" r:id="rId7"/>
    <p:sldId id="309" r:id="rId8"/>
    <p:sldId id="310" r:id="rId9"/>
    <p:sldId id="311" r:id="rId10"/>
    <p:sldId id="312" r:id="rId11"/>
    <p:sldId id="313" r:id="rId12"/>
    <p:sldId id="314" r:id="rId13"/>
    <p:sldId id="318" r:id="rId14"/>
    <p:sldId id="319" r:id="rId15"/>
    <p:sldId id="316" r:id="rId16"/>
    <p:sldId id="3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49" autoAdjust="0"/>
  </p:normalViewPr>
  <p:slideViewPr>
    <p:cSldViewPr snapToGrid="0">
      <p:cViewPr>
        <p:scale>
          <a:sx n="70" d="100"/>
          <a:sy n="70" d="100"/>
        </p:scale>
        <p:origin x="63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5C1F-2C13-4BCA-9591-B5B816F68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A2E92-BF67-406B-B552-8A85BE763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FFD5F-94C2-46E1-B5EB-0C6D4761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8206-0B61-4FF7-9D5A-59414F4F237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75CBD-950C-4851-9FF0-127EAC82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96125-8F4C-42B5-8DEA-4B24CC0E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606-9C94-42C8-BD68-99346CB0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4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B747-D2B1-4C6F-8835-141567313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4A89E-4698-4A0A-BB77-636F7158A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E96F5-D87E-4DF2-A261-94BB49BE6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8206-0B61-4FF7-9D5A-59414F4F237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1F5DB-F232-40E2-AE29-B1DE9DB3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12876-4464-438C-8D4D-8241424F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606-9C94-42C8-BD68-99346CB0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0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5FE6E-05E2-4B80-B592-8309CA466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23F56-9696-4B5B-94AB-0DD5EE460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58407-FB1E-41C0-9E6B-E6068E0C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8206-0B61-4FF7-9D5A-59414F4F237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4D74F-C753-4335-A6EF-FCD9AA0B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AD54E-53E4-4112-9A9C-F30569E25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606-9C94-42C8-BD68-99346CB0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4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4027-549B-4EA8-BB83-C4C83AEB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BAB24-947B-4997-8159-B56462F3B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323AD-ECD7-4FC6-B05C-F1F52DB7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8206-0B61-4FF7-9D5A-59414F4F237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98537-9CF2-4CA1-BD88-16D382BB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2D238-1F90-4EDF-B985-ED23E94D2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606-9C94-42C8-BD68-99346CB0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8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0B6A5-96EB-4F6A-8B36-C565FB35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6F8C3-8594-4C51-97BE-CA06D0F28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449DD-2D7C-4004-BD05-396D4E0BB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8206-0B61-4FF7-9D5A-59414F4F237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D078F-E035-4AC4-BB7A-D1673FF3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6BD4B-C1AE-4886-B10F-5F474683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606-9C94-42C8-BD68-99346CB0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6186-4C9E-4E72-9466-23524097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831FB-DEB6-4179-8D92-084415C0A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3FE8-C014-4E14-8448-6B275BB11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798ED-6AFD-4146-BD8F-235C8471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8206-0B61-4FF7-9D5A-59414F4F237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1817-CDBF-4017-B3AD-97B01259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9E3B1-2FAE-4EDC-A94E-21FD095E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606-9C94-42C8-BD68-99346CB0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4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E5E0-51C1-4CF7-A33C-210018FE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18DBD-A45C-4961-8CAF-E7AF3FFE5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EABE5-D6A1-4AA8-B181-2F24A71AB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C5235-C51D-425A-A9A3-3DCF4B9DA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CE8F0C-75DC-451E-8D58-8664AD84D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5B28EE-62E9-4F09-821D-0A356E27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8206-0B61-4FF7-9D5A-59414F4F237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B26956-4D92-45AB-B4B0-D9EEFB6F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52D765-3D35-42B3-9872-88148CDC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606-9C94-42C8-BD68-99346CB0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6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8A70C-E190-42C7-A56B-C716A73B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F8869-2FC0-4705-8613-D248BA99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8206-0B61-4FF7-9D5A-59414F4F237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64A2C-4EDC-42EC-82CF-2FBB096C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8803E-D222-4E58-BF3B-4DF50DA3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606-9C94-42C8-BD68-99346CB0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9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52530D-A9A9-4C46-8E5B-C5D560F0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8206-0B61-4FF7-9D5A-59414F4F237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87693-45E2-46E1-BAD7-EE62962F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78D81-38F6-4FF1-938D-6CFD3625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606-9C94-42C8-BD68-99346CB0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6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F4E1-7CB1-4211-AEEC-A3CBF851A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5CB77-5A5D-41DA-95CB-65D11655F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DE033-FC41-4E85-BBCC-23F87498D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97E10-D8A6-4032-A3AF-4D0B0E96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8206-0B61-4FF7-9D5A-59414F4F237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1B6C9-BA57-4EFF-904B-F39104E8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4D1D5-BA25-4D0B-87A6-6BACD55B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606-9C94-42C8-BD68-99346CB0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4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2EDB5-9A15-4C79-B416-5C51EBF8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82FA5-F48F-48D8-9383-ED5491958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ADE5D-EA8B-4A2B-B0B7-BDC9E1E7B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A61D9-2140-447B-A2A8-5C212647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8206-0B61-4FF7-9D5A-59414F4F237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FD0E6-4E8B-4253-80B9-5930A72C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DD231-73A9-4A04-8136-825E7A2D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0B606-9C94-42C8-BD68-99346CB0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8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7285D-DEEB-4D3A-A86F-225D60CE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D202D-EA2D-4E34-8114-FEBEAFE32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11353-C6B5-4BF9-9B5E-653AE02B0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8206-0B61-4FF7-9D5A-59414F4F237E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2F0FC-9AB8-414E-9C64-2528CE3DC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61BAF-3235-42D0-8229-BB4F045E3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0B606-9C94-42C8-BD68-99346CB0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4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"/><Relationship Id="rId3" Type="http://schemas.openxmlformats.org/officeDocument/2006/relationships/image" Target="../media/image24.ti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9" Type="http://schemas.openxmlformats.org/officeDocument/2006/relationships/image" Target="../media/image9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A55CB2-107B-42DE-A968-EC9E839590DF}"/>
              </a:ext>
            </a:extLst>
          </p:cNvPr>
          <p:cNvSpPr txBox="1"/>
          <p:nvPr/>
        </p:nvSpPr>
        <p:spPr>
          <a:xfrm>
            <a:off x="1242912" y="1983517"/>
            <a:ext cx="7511344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/>
              <a:t>Sam Keramati</a:t>
            </a:r>
            <a:r>
              <a:rPr lang="en-US" sz="2400" dirty="0"/>
              <a:t>*, Will Brunner, T. J. Gay, Herman Batelaan**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Department of Physics and Astronomy,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University of Nebraska-Lincoln, USA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APS Conference DAMOP – June 3, 2020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* sam.keramati@huskers.unl.edu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** hbatelaan@unl.edu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4560C2-437C-4028-9A41-AA2D2CAA0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134185"/>
            <a:ext cx="1462088" cy="589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C9329-D252-4DE3-9E2C-E68609949F3D}"/>
              </a:ext>
            </a:extLst>
          </p:cNvPr>
          <p:cNvSpPr txBox="1"/>
          <p:nvPr/>
        </p:nvSpPr>
        <p:spPr>
          <a:xfrm>
            <a:off x="772666" y="830717"/>
            <a:ext cx="8578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Demonstration of a sub-Poissonian free electron emitter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33979-8358-4A98-9480-8C344F2257EE}"/>
              </a:ext>
            </a:extLst>
          </p:cNvPr>
          <p:cNvSpPr txBox="1"/>
          <p:nvPr/>
        </p:nvSpPr>
        <p:spPr>
          <a:xfrm>
            <a:off x="1837509" y="5479267"/>
            <a:ext cx="6448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We acknowledge support by the National Science Foundation (NSF)</a:t>
            </a:r>
            <a:br>
              <a:rPr lang="en-US" i="1" dirty="0"/>
            </a:br>
            <a:r>
              <a:rPr lang="en-US" i="1" dirty="0"/>
              <a:t>&amp; the Nebraska Research Initiative (NRI).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1B9A94-B89E-456C-93ED-CD9A2520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252" y="4956140"/>
            <a:ext cx="1436501" cy="14448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A99AD6-C072-46C6-BF6B-F9028C33BC4F}"/>
              </a:ext>
            </a:extLst>
          </p:cNvPr>
          <p:cNvSpPr txBox="1"/>
          <p:nvPr/>
        </p:nvSpPr>
        <p:spPr>
          <a:xfrm>
            <a:off x="11392456" y="632305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1/16</a:t>
            </a:r>
          </a:p>
        </p:txBody>
      </p:sp>
    </p:spTree>
    <p:extLst>
      <p:ext uri="{BB962C8B-B14F-4D97-AF65-F5344CB8AC3E}">
        <p14:creationId xmlns:p14="http://schemas.microsoft.com/office/powerpoint/2010/main" val="52916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17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C5704FEE-0F17-469A-956C-A23D26789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73" y="1787369"/>
            <a:ext cx="4377683" cy="32832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1F7DB62-5BA8-4D83-96B1-75E415FC7068}"/>
              </a:ext>
            </a:extLst>
          </p:cNvPr>
          <p:cNvSpPr txBox="1"/>
          <p:nvPr/>
        </p:nvSpPr>
        <p:spPr>
          <a:xfrm>
            <a:off x="11015256" y="5889919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10/16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34718D-F1CC-4422-9BE5-A52D3D1B9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8" y="1143000"/>
            <a:ext cx="5095104" cy="47469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0EFB330-03D0-4880-893B-5D032A98FEF0}"/>
              </a:ext>
            </a:extLst>
          </p:cNvPr>
          <p:cNvGrpSpPr/>
          <p:nvPr/>
        </p:nvGrpSpPr>
        <p:grpSpPr>
          <a:xfrm>
            <a:off x="1919893" y="923020"/>
            <a:ext cx="3796851" cy="400110"/>
            <a:chOff x="2110033" y="1467797"/>
            <a:chExt cx="3796851" cy="4001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5BA8154-24CC-47A3-869E-B3A9F8F7DB94}"/>
                </a:ext>
              </a:extLst>
            </p:cNvPr>
            <p:cNvSpPr txBox="1"/>
            <p:nvPr/>
          </p:nvSpPr>
          <p:spPr>
            <a:xfrm>
              <a:off x="4144874" y="1467797"/>
              <a:ext cx="6543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+1T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0F9A1E-E3CC-4804-8C5F-872755F2BD3A}"/>
                </a:ext>
              </a:extLst>
            </p:cNvPr>
            <p:cNvSpPr txBox="1"/>
            <p:nvPr/>
          </p:nvSpPr>
          <p:spPr>
            <a:xfrm>
              <a:off x="4708650" y="1467797"/>
              <a:ext cx="6543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+2T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B48311-3C76-4CB1-815A-48F9B1145C17}"/>
                </a:ext>
              </a:extLst>
            </p:cNvPr>
            <p:cNvSpPr txBox="1"/>
            <p:nvPr/>
          </p:nvSpPr>
          <p:spPr>
            <a:xfrm>
              <a:off x="5252538" y="1467797"/>
              <a:ext cx="6543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+3T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3AA07E-416B-4E5A-A7E8-903A34A617EB}"/>
                </a:ext>
              </a:extLst>
            </p:cNvPr>
            <p:cNvSpPr txBox="1"/>
            <p:nvPr/>
          </p:nvSpPr>
          <p:spPr>
            <a:xfrm>
              <a:off x="3817342" y="146779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F5C0C7-B19F-4289-A218-EC2D51E74AC8}"/>
                </a:ext>
              </a:extLst>
            </p:cNvPr>
            <p:cNvSpPr txBox="1"/>
            <p:nvPr/>
          </p:nvSpPr>
          <p:spPr>
            <a:xfrm>
              <a:off x="3126160" y="1467797"/>
              <a:ext cx="604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-1T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B8F67A-E011-4793-B71E-71B2CEB7CA76}"/>
                </a:ext>
              </a:extLst>
            </p:cNvPr>
            <p:cNvSpPr txBox="1"/>
            <p:nvPr/>
          </p:nvSpPr>
          <p:spPr>
            <a:xfrm>
              <a:off x="2624144" y="1467797"/>
              <a:ext cx="604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-2T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E0E4F7-4AE7-4497-A8F6-7DE6098FA8D3}"/>
                </a:ext>
              </a:extLst>
            </p:cNvPr>
            <p:cNvSpPr txBox="1"/>
            <p:nvPr/>
          </p:nvSpPr>
          <p:spPr>
            <a:xfrm>
              <a:off x="2110033" y="1467797"/>
              <a:ext cx="604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-3T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6AEB64-BA84-4EE3-8755-42D6EDE281AF}"/>
              </a:ext>
            </a:extLst>
          </p:cNvPr>
          <p:cNvCxnSpPr>
            <a:cxnSpLocks/>
          </p:cNvCxnSpPr>
          <p:nvPr/>
        </p:nvCxnSpPr>
        <p:spPr>
          <a:xfrm flipH="1">
            <a:off x="2166354" y="1215602"/>
            <a:ext cx="68997" cy="6166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DC7560-9E6D-4F75-B329-77E89C7937E0}"/>
              </a:ext>
            </a:extLst>
          </p:cNvPr>
          <p:cNvCxnSpPr>
            <a:cxnSpLocks/>
          </p:cNvCxnSpPr>
          <p:nvPr/>
        </p:nvCxnSpPr>
        <p:spPr>
          <a:xfrm flipH="1">
            <a:off x="2711091" y="1254852"/>
            <a:ext cx="68997" cy="6166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2E4DD7-9053-442B-8F89-65942B6DB164}"/>
              </a:ext>
            </a:extLst>
          </p:cNvPr>
          <p:cNvCxnSpPr>
            <a:cxnSpLocks/>
          </p:cNvCxnSpPr>
          <p:nvPr/>
        </p:nvCxnSpPr>
        <p:spPr>
          <a:xfrm flipH="1">
            <a:off x="3255002" y="1250199"/>
            <a:ext cx="12903" cy="6212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6AE9A9-130B-4E79-9FEE-64223579807E}"/>
              </a:ext>
            </a:extLst>
          </p:cNvPr>
          <p:cNvCxnSpPr>
            <a:cxnSpLocks/>
          </p:cNvCxnSpPr>
          <p:nvPr/>
        </p:nvCxnSpPr>
        <p:spPr>
          <a:xfrm flipH="1">
            <a:off x="3761601" y="1254492"/>
            <a:ext cx="6879" cy="15786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17909E-9309-41EF-8D55-B8183680136C}"/>
              </a:ext>
            </a:extLst>
          </p:cNvPr>
          <p:cNvCxnSpPr>
            <a:cxnSpLocks/>
          </p:cNvCxnSpPr>
          <p:nvPr/>
        </p:nvCxnSpPr>
        <p:spPr>
          <a:xfrm flipH="1">
            <a:off x="4325861" y="1232475"/>
            <a:ext cx="1" cy="75359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DBB9F6E-20EF-49B1-BD14-E23A160E31B6}"/>
              </a:ext>
            </a:extLst>
          </p:cNvPr>
          <p:cNvCxnSpPr>
            <a:cxnSpLocks/>
          </p:cNvCxnSpPr>
          <p:nvPr/>
        </p:nvCxnSpPr>
        <p:spPr>
          <a:xfrm>
            <a:off x="4874711" y="1215602"/>
            <a:ext cx="0" cy="6212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1CF0853-3EA7-48CB-BD65-F6BE801495F7}"/>
              </a:ext>
            </a:extLst>
          </p:cNvPr>
          <p:cNvCxnSpPr>
            <a:cxnSpLocks/>
          </p:cNvCxnSpPr>
          <p:nvPr/>
        </p:nvCxnSpPr>
        <p:spPr>
          <a:xfrm>
            <a:off x="5364898" y="1250199"/>
            <a:ext cx="47378" cy="6212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33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2831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A5761E3-534C-4AE5-AA13-7FB0FD1A3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678082"/>
            <a:ext cx="5129784" cy="55158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2831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D34EB22-0ADD-4057-BE67-BD6B63AB1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34" y="716700"/>
            <a:ext cx="5129784" cy="5424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BF27A5-9BE4-45A7-BBC8-9AD6526361EE}"/>
              </a:ext>
            </a:extLst>
          </p:cNvPr>
          <p:cNvSpPr txBox="1"/>
          <p:nvPr/>
        </p:nvSpPr>
        <p:spPr>
          <a:xfrm>
            <a:off x="10956935" y="595663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11/16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DA8776-3984-4E07-89C6-0DBBF214ECC8}"/>
              </a:ext>
            </a:extLst>
          </p:cNvPr>
          <p:cNvGrpSpPr/>
          <p:nvPr/>
        </p:nvGrpSpPr>
        <p:grpSpPr>
          <a:xfrm>
            <a:off x="2180492" y="487090"/>
            <a:ext cx="3024788" cy="3105224"/>
            <a:chOff x="2180492" y="487090"/>
            <a:chExt cx="3024788" cy="3105224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9E67036-5C6C-4531-A12C-591FC2B2E1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80492" y="914400"/>
              <a:ext cx="1215851" cy="210367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63EB1FD-7694-4963-98B7-EE4FB3109A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1517" y="914400"/>
              <a:ext cx="1827969" cy="24415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40237DC-2EF6-4C14-8C4E-F9142FF345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2288" y="914400"/>
              <a:ext cx="2560138" cy="267791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D69FA9-A6CC-4289-8DE2-3200178FE9A9}"/>
                </a:ext>
              </a:extLst>
            </p:cNvPr>
            <p:cNvSpPr txBox="1"/>
            <p:nvPr/>
          </p:nvSpPr>
          <p:spPr>
            <a:xfrm>
              <a:off x="3725902" y="487090"/>
              <a:ext cx="6543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+1T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AAF0C6-19A7-4C41-B88F-121A1FEDD391}"/>
                </a:ext>
              </a:extLst>
            </p:cNvPr>
            <p:cNvSpPr txBox="1"/>
            <p:nvPr/>
          </p:nvSpPr>
          <p:spPr>
            <a:xfrm>
              <a:off x="4550934" y="487090"/>
              <a:ext cx="6543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+2T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1746AB-5EEE-4E7A-90D9-EFA58C48CC81}"/>
                </a:ext>
              </a:extLst>
            </p:cNvPr>
            <p:cNvSpPr txBox="1"/>
            <p:nvPr/>
          </p:nvSpPr>
          <p:spPr>
            <a:xfrm>
              <a:off x="3267744" y="48709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78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C5DABC-1B7E-4A3A-B576-CB0EB323B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17" y="755782"/>
            <a:ext cx="5904771" cy="55102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C39285A-ED59-414F-A120-12702F603A32}"/>
              </a:ext>
            </a:extLst>
          </p:cNvPr>
          <p:cNvSpPr txBox="1"/>
          <p:nvPr/>
        </p:nvSpPr>
        <p:spPr>
          <a:xfrm>
            <a:off x="11392456" y="632305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12/16</a:t>
            </a:r>
          </a:p>
        </p:txBody>
      </p:sp>
      <p:pic>
        <p:nvPicPr>
          <p:cNvPr id="6" name="Picture 5" descr="A picture containing flying, traffic, skiing, air&#10;&#10;Description automatically generated">
            <a:extLst>
              <a:ext uri="{FF2B5EF4-FFF2-40B4-BE49-F238E27FC236}">
                <a16:creationId xmlns:a16="http://schemas.microsoft.com/office/drawing/2014/main" id="{ED1268CC-5CF2-48AD-9976-FE4BF208E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24" y="896459"/>
            <a:ext cx="2810680" cy="1973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7DDCAE-96D7-41BE-BFAF-29CFDF7C7AD4}"/>
              </a:ext>
            </a:extLst>
          </p:cNvPr>
          <p:cNvSpPr txBox="1"/>
          <p:nvPr/>
        </p:nvSpPr>
        <p:spPr>
          <a:xfrm>
            <a:off x="7642641" y="2869915"/>
            <a:ext cx="31462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SIMION simulation:</a:t>
            </a:r>
          </a:p>
          <a:p>
            <a:pPr algn="ctr"/>
            <a:r>
              <a:rPr lang="en-US" i="1" dirty="0"/>
              <a:t>pulsed Poissonian source</a:t>
            </a:r>
          </a:p>
          <a:p>
            <a:pPr algn="ctr"/>
            <a:r>
              <a:rPr lang="en-US" i="1" dirty="0"/>
              <a:t>ΔE = 1 eV – no Coulomb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peak widths fitted to data using</a:t>
            </a:r>
          </a:p>
          <a:p>
            <a:pPr algn="ctr"/>
            <a:r>
              <a:rPr lang="en-US" i="1" dirty="0"/>
              <a:t>a set of Gaussian profiles</a:t>
            </a:r>
          </a:p>
        </p:txBody>
      </p:sp>
    </p:spTree>
    <p:extLst>
      <p:ext uri="{BB962C8B-B14F-4D97-AF65-F5344CB8AC3E}">
        <p14:creationId xmlns:p14="http://schemas.microsoft.com/office/powerpoint/2010/main" val="125858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6C8EE82-773D-4FD1-8E48-A07DA7CD3E58}"/>
              </a:ext>
            </a:extLst>
          </p:cNvPr>
          <p:cNvGrpSpPr/>
          <p:nvPr/>
        </p:nvGrpSpPr>
        <p:grpSpPr>
          <a:xfrm>
            <a:off x="135085" y="480152"/>
            <a:ext cx="1365540" cy="759773"/>
            <a:chOff x="0" y="2984729"/>
            <a:chExt cx="1365540" cy="759773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ABAB149-1F6A-447F-8B24-6F7C7531AF4B}"/>
                </a:ext>
              </a:extLst>
            </p:cNvPr>
            <p:cNvSpPr/>
            <p:nvPr/>
          </p:nvSpPr>
          <p:spPr>
            <a:xfrm rot="5400000">
              <a:off x="302883" y="2681846"/>
              <a:ext cx="759773" cy="1365540"/>
            </a:xfrm>
            <a:prstGeom prst="triangl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0">
                  <a:srgbClr val="99BEE1"/>
                </a:gs>
                <a:gs pos="11000">
                  <a:schemeClr val="accent5">
                    <a:lumMod val="0"/>
                    <a:lumOff val="100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F29CFA-9001-4244-B356-CA2BDF356FFE}"/>
                </a:ext>
              </a:extLst>
            </p:cNvPr>
            <p:cNvSpPr txBox="1"/>
            <p:nvPr/>
          </p:nvSpPr>
          <p:spPr>
            <a:xfrm>
              <a:off x="150251" y="3133783"/>
              <a:ext cx="53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tip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E9CC16D-C403-44D2-B8DF-78376523B11E}"/>
              </a:ext>
            </a:extLst>
          </p:cNvPr>
          <p:cNvGrpSpPr/>
          <p:nvPr/>
        </p:nvGrpSpPr>
        <p:grpSpPr>
          <a:xfrm>
            <a:off x="11423485" y="204577"/>
            <a:ext cx="603449" cy="1311341"/>
            <a:chOff x="8709934" y="1574016"/>
            <a:chExt cx="603449" cy="131134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34554D-1492-41A0-B16B-7E27BBA1037F}"/>
                </a:ext>
              </a:extLst>
            </p:cNvPr>
            <p:cNvCxnSpPr/>
            <p:nvPr/>
          </p:nvCxnSpPr>
          <p:spPr>
            <a:xfrm>
              <a:off x="8724448" y="1574016"/>
              <a:ext cx="588935" cy="253655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B20F97-7E4A-4579-BA6A-C430EF25E0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4448" y="1813603"/>
              <a:ext cx="588935" cy="246787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3E0F4D4A-EBAD-4231-8F2C-1973E25BD5A9}"/>
                </a:ext>
              </a:extLst>
            </p:cNvPr>
            <p:cNvSpPr/>
            <p:nvPr/>
          </p:nvSpPr>
          <p:spPr>
            <a:xfrm rot="5400000">
              <a:off x="8953321" y="1638559"/>
              <a:ext cx="309485" cy="36667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A2613F-1355-466C-B949-55D9FD64F081}"/>
                </a:ext>
              </a:extLst>
            </p:cNvPr>
            <p:cNvCxnSpPr/>
            <p:nvPr/>
          </p:nvCxnSpPr>
          <p:spPr>
            <a:xfrm>
              <a:off x="8709934" y="2398351"/>
              <a:ext cx="588935" cy="253655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16BB499-B062-405F-A1E1-DFAC24992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0800" y="2638570"/>
              <a:ext cx="588935" cy="246787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DF4F2F9D-B31B-490F-826B-26EBDC287D0E}"/>
                </a:ext>
              </a:extLst>
            </p:cNvPr>
            <p:cNvSpPr/>
            <p:nvPr/>
          </p:nvSpPr>
          <p:spPr>
            <a:xfrm rot="5400000">
              <a:off x="8953321" y="2480640"/>
              <a:ext cx="309485" cy="366678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A44E57-89A6-4E4B-8DF0-A2106A2BDE0F}"/>
                </a:ext>
              </a:extLst>
            </p:cNvPr>
            <p:cNvSpPr txBox="1"/>
            <p:nvPr/>
          </p:nvSpPr>
          <p:spPr>
            <a:xfrm>
              <a:off x="8875403" y="161908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C3A9DC-63FD-495B-B7D6-5201DF0DBBBF}"/>
                </a:ext>
              </a:extLst>
            </p:cNvPr>
            <p:cNvSpPr txBox="1"/>
            <p:nvPr/>
          </p:nvSpPr>
          <p:spPr>
            <a:xfrm>
              <a:off x="8875403" y="2470999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A5CE7E4-9F2B-4664-9320-9E85852DE191}"/>
              </a:ext>
            </a:extLst>
          </p:cNvPr>
          <p:cNvSpPr txBox="1"/>
          <p:nvPr/>
        </p:nvSpPr>
        <p:spPr>
          <a:xfrm>
            <a:off x="11392456" y="632305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13/16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1B3C9FE-7CEF-4AEA-8B5D-B5DAD25A0B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896575"/>
              </p:ext>
            </p:extLst>
          </p:nvPr>
        </p:nvGraphicFramePr>
        <p:xfrm>
          <a:off x="3821980" y="260929"/>
          <a:ext cx="4133835" cy="659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" name="Equation" r:id="rId3" imgW="1968480" imgH="317160" progId="Equation.DSMT4">
                  <p:embed/>
                </p:oleObj>
              </mc:Choice>
              <mc:Fallback>
                <p:oleObj name="Equation" r:id="rId3" imgW="1968480" imgH="31716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980" y="260929"/>
                        <a:ext cx="4133835" cy="659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D97A670-9561-4C16-B6C5-267C0C80AAD0}"/>
              </a:ext>
            </a:extLst>
          </p:cNvPr>
          <p:cNvSpPr txBox="1"/>
          <p:nvPr/>
        </p:nvSpPr>
        <p:spPr>
          <a:xfrm>
            <a:off x="2873540" y="986159"/>
            <a:ext cx="1770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probability to detect at least 1 electron in the start detector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C11D09-4242-48F5-876E-C1C42CF72038}"/>
              </a:ext>
            </a:extLst>
          </p:cNvPr>
          <p:cNvSpPr txBox="1"/>
          <p:nvPr/>
        </p:nvSpPr>
        <p:spPr>
          <a:xfrm>
            <a:off x="4547456" y="986159"/>
            <a:ext cx="2200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the probability to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detect zero electrons in the stop detector over the time interval (n-1)T</a:t>
            </a:r>
            <a:r>
              <a:rPr lang="en-US" i="1" baseline="-25000" dirty="0">
                <a:solidFill>
                  <a:schemeClr val="accent5">
                    <a:lumMod val="75000"/>
                  </a:schemeClr>
                </a:solidFill>
              </a:rPr>
              <a:t>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15AD6A-3A62-4CC4-98A6-F73231AF9C43}"/>
              </a:ext>
            </a:extLst>
          </p:cNvPr>
          <p:cNvSpPr txBox="1"/>
          <p:nvPr/>
        </p:nvSpPr>
        <p:spPr>
          <a:xfrm>
            <a:off x="6651312" y="986159"/>
            <a:ext cx="1625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probability to detect at least 1 electron in the stop detector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4D9E02-7825-458C-81CF-ABF21DBCFE76}"/>
              </a:ext>
            </a:extLst>
          </p:cNvPr>
          <p:cNvSpPr txBox="1"/>
          <p:nvPr/>
        </p:nvSpPr>
        <p:spPr>
          <a:xfrm>
            <a:off x="8144364" y="986159"/>
            <a:ext cx="16255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total number of time intervals separated by nT</a:t>
            </a:r>
            <a:r>
              <a:rPr lang="en-US" i="1" baseline="-25000" dirty="0"/>
              <a:t>0</a:t>
            </a:r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785178F-F711-40BB-A040-8C7CED14B20F}"/>
              </a:ext>
            </a:extLst>
          </p:cNvPr>
          <p:cNvCxnSpPr>
            <a:cxnSpLocks/>
          </p:cNvCxnSpPr>
          <p:nvPr/>
        </p:nvCxnSpPr>
        <p:spPr>
          <a:xfrm flipH="1">
            <a:off x="4529356" y="790834"/>
            <a:ext cx="666759" cy="39393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E1E33B2-51E6-4BD9-A261-E83A9569C148}"/>
              </a:ext>
            </a:extLst>
          </p:cNvPr>
          <p:cNvCxnSpPr>
            <a:cxnSpLocks/>
          </p:cNvCxnSpPr>
          <p:nvPr/>
        </p:nvCxnSpPr>
        <p:spPr>
          <a:xfrm>
            <a:off x="5767326" y="760981"/>
            <a:ext cx="0" cy="296959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66900F5-FA8B-4B33-99D1-E78CFFB50E7B}"/>
              </a:ext>
            </a:extLst>
          </p:cNvPr>
          <p:cNvCxnSpPr>
            <a:cxnSpLocks/>
          </p:cNvCxnSpPr>
          <p:nvPr/>
        </p:nvCxnSpPr>
        <p:spPr>
          <a:xfrm>
            <a:off x="6723750" y="814734"/>
            <a:ext cx="360275" cy="2569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E27F5E2-CC43-4DF1-BFCD-0992A2AC4285}"/>
              </a:ext>
            </a:extLst>
          </p:cNvPr>
          <p:cNvCxnSpPr>
            <a:cxnSpLocks/>
          </p:cNvCxnSpPr>
          <p:nvPr/>
        </p:nvCxnSpPr>
        <p:spPr>
          <a:xfrm>
            <a:off x="7955815" y="670333"/>
            <a:ext cx="752756" cy="3876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5756C8BB-7208-4494-846C-0DC43A8AD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263498"/>
              </p:ext>
            </p:extLst>
          </p:nvPr>
        </p:nvGraphicFramePr>
        <p:xfrm>
          <a:off x="884238" y="2513693"/>
          <a:ext cx="1119663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Equation" r:id="rId5" imgW="4902120" imgH="431640" progId="Equation.DSMT4">
                  <p:embed/>
                </p:oleObj>
              </mc:Choice>
              <mc:Fallback>
                <p:oleObj name="Equation" r:id="rId5" imgW="4902120" imgH="43164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2513693"/>
                        <a:ext cx="11196637" cy="1000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62F0B2C-0D29-4FE1-8EB9-1217C2239502}"/>
              </a:ext>
            </a:extLst>
          </p:cNvPr>
          <p:cNvCxnSpPr>
            <a:cxnSpLocks/>
          </p:cNvCxnSpPr>
          <p:nvPr/>
        </p:nvCxnSpPr>
        <p:spPr>
          <a:xfrm flipH="1">
            <a:off x="3758911" y="2151548"/>
            <a:ext cx="20038" cy="62387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C2EB10C-8CAE-4159-9E4A-E1B35EDED167}"/>
              </a:ext>
            </a:extLst>
          </p:cNvPr>
          <p:cNvCxnSpPr>
            <a:cxnSpLocks/>
          </p:cNvCxnSpPr>
          <p:nvPr/>
        </p:nvCxnSpPr>
        <p:spPr>
          <a:xfrm>
            <a:off x="7152621" y="2402699"/>
            <a:ext cx="0" cy="37272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" name="Object 82">
            <a:extLst>
              <a:ext uri="{FF2B5EF4-FFF2-40B4-BE49-F238E27FC236}">
                <a16:creationId xmlns:a16="http://schemas.microsoft.com/office/drawing/2014/main" id="{ABBB11BA-8B94-4D1B-BCF5-5AFDCF5589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815444"/>
              </p:ext>
            </p:extLst>
          </p:nvPr>
        </p:nvGraphicFramePr>
        <p:xfrm>
          <a:off x="840727" y="3446875"/>
          <a:ext cx="11057927" cy="747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Equation" r:id="rId7" imgW="5232240" imgH="355320" progId="Equation.DSMT4">
                  <p:embed/>
                </p:oleObj>
              </mc:Choice>
              <mc:Fallback>
                <p:oleObj name="Equation" r:id="rId7" imgW="5232240" imgH="35532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727" y="3446875"/>
                        <a:ext cx="11057927" cy="7472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>
            <a:extLst>
              <a:ext uri="{FF2B5EF4-FFF2-40B4-BE49-F238E27FC236}">
                <a16:creationId xmlns:a16="http://schemas.microsoft.com/office/drawing/2014/main" id="{2268B7D3-2DE8-462B-9415-2ECBCBFA69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332564"/>
              </p:ext>
            </p:extLst>
          </p:nvPr>
        </p:nvGraphicFramePr>
        <p:xfrm>
          <a:off x="3502760" y="4310434"/>
          <a:ext cx="4529131" cy="65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Equation" r:id="rId9" imgW="2108160" imgH="304560" progId="Equation.DSMT4">
                  <p:embed/>
                </p:oleObj>
              </mc:Choice>
              <mc:Fallback>
                <p:oleObj name="Equation" r:id="rId9" imgW="21081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02760" y="4310434"/>
                        <a:ext cx="4529131" cy="654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>
            <a:extLst>
              <a:ext uri="{FF2B5EF4-FFF2-40B4-BE49-F238E27FC236}">
                <a16:creationId xmlns:a16="http://schemas.microsoft.com/office/drawing/2014/main" id="{524D5B37-F95B-4A79-8590-D7DB129C1F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100363"/>
              </p:ext>
            </p:extLst>
          </p:nvPr>
        </p:nvGraphicFramePr>
        <p:xfrm>
          <a:off x="636485" y="5018120"/>
          <a:ext cx="10919029" cy="6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Equation" r:id="rId11" imgW="4559040" imgH="279360" progId="Equation.DSMT4">
                  <p:embed/>
                </p:oleObj>
              </mc:Choice>
              <mc:Fallback>
                <p:oleObj name="Equation" r:id="rId11" imgW="4559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6485" y="5018120"/>
                        <a:ext cx="10919029" cy="66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D0FD9A3-83AA-4309-958E-3BF996A4BF51}"/>
              </a:ext>
            </a:extLst>
          </p:cNvPr>
          <p:cNvCxnSpPr>
            <a:cxnSpLocks/>
          </p:cNvCxnSpPr>
          <p:nvPr/>
        </p:nvCxnSpPr>
        <p:spPr>
          <a:xfrm>
            <a:off x="6106019" y="2247959"/>
            <a:ext cx="5105" cy="1396685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355C692-9D99-4F53-8EB2-F720340BA0DE}"/>
              </a:ext>
            </a:extLst>
          </p:cNvPr>
          <p:cNvGrpSpPr/>
          <p:nvPr/>
        </p:nvGrpSpPr>
        <p:grpSpPr>
          <a:xfrm>
            <a:off x="106026" y="1435373"/>
            <a:ext cx="2551275" cy="1177326"/>
            <a:chOff x="27168" y="3578442"/>
            <a:chExt cx="2815927" cy="126136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8242971-1DA1-42DF-989C-4A280DE0ADDB}"/>
                </a:ext>
              </a:extLst>
            </p:cNvPr>
            <p:cNvGrpSpPr/>
            <p:nvPr/>
          </p:nvGrpSpPr>
          <p:grpSpPr>
            <a:xfrm>
              <a:off x="570474" y="3578442"/>
              <a:ext cx="1718872" cy="839449"/>
              <a:chOff x="682769" y="4557010"/>
              <a:chExt cx="1718872" cy="839449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EF45060-B218-47AC-938B-C1DB2C73C0C5}"/>
                  </a:ext>
                </a:extLst>
              </p:cNvPr>
              <p:cNvCxnSpPr/>
              <p:nvPr/>
            </p:nvCxnSpPr>
            <p:spPr>
              <a:xfrm>
                <a:off x="682769" y="4557010"/>
                <a:ext cx="0" cy="80946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84A1AD42-E012-4822-A1C9-FF9E8F5ED585}"/>
                  </a:ext>
                </a:extLst>
              </p:cNvPr>
              <p:cNvCxnSpPr/>
              <p:nvPr/>
            </p:nvCxnSpPr>
            <p:spPr>
              <a:xfrm>
                <a:off x="1104992" y="4572000"/>
                <a:ext cx="0" cy="80946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EFD57F80-8F48-44A3-BD45-4C6B3F662AAC}"/>
                  </a:ext>
                </a:extLst>
              </p:cNvPr>
              <p:cNvCxnSpPr/>
              <p:nvPr/>
            </p:nvCxnSpPr>
            <p:spPr>
              <a:xfrm>
                <a:off x="1527215" y="4572000"/>
                <a:ext cx="0" cy="80946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BD3E93B-695A-4F1A-83FB-DB722CAA7A01}"/>
                  </a:ext>
                </a:extLst>
              </p:cNvPr>
              <p:cNvCxnSpPr/>
              <p:nvPr/>
            </p:nvCxnSpPr>
            <p:spPr>
              <a:xfrm>
                <a:off x="1964428" y="4572000"/>
                <a:ext cx="0" cy="80946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3017F85-2A55-4D17-8477-402831FD606E}"/>
                  </a:ext>
                </a:extLst>
              </p:cNvPr>
              <p:cNvCxnSpPr/>
              <p:nvPr/>
            </p:nvCxnSpPr>
            <p:spPr>
              <a:xfrm>
                <a:off x="2401641" y="4586990"/>
                <a:ext cx="0" cy="80946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162878-1A20-4E27-B6D8-4AD058815504}"/>
                </a:ext>
              </a:extLst>
            </p:cNvPr>
            <p:cNvSpPr txBox="1"/>
            <p:nvPr/>
          </p:nvSpPr>
          <p:spPr>
            <a:xfrm>
              <a:off x="570474" y="4426480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</a:t>
              </a:r>
              <a:r>
                <a:rPr lang="en-US" sz="2000" baseline="-25000" dirty="0"/>
                <a:t>0</a:t>
              </a:r>
              <a:endParaRPr lang="en-US" sz="20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0815DCB-E410-47BA-A528-306DD16FCD42}"/>
                </a:ext>
              </a:extLst>
            </p:cNvPr>
            <p:cNvSpPr txBox="1"/>
            <p:nvPr/>
          </p:nvSpPr>
          <p:spPr>
            <a:xfrm>
              <a:off x="1005700" y="4439699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</a:t>
              </a:r>
              <a:r>
                <a:rPr lang="en-US" sz="2000" baseline="-25000" dirty="0"/>
                <a:t>0</a:t>
              </a:r>
              <a:endParaRPr lang="en-US" sz="20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8AC0CBB-0FF6-469F-A508-CD3A0083DC42}"/>
                </a:ext>
              </a:extLst>
            </p:cNvPr>
            <p:cNvSpPr txBox="1"/>
            <p:nvPr/>
          </p:nvSpPr>
          <p:spPr>
            <a:xfrm>
              <a:off x="1457743" y="4439699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</a:t>
              </a:r>
              <a:r>
                <a:rPr lang="en-US" sz="2000" baseline="-25000" dirty="0"/>
                <a:t>0</a:t>
              </a:r>
              <a:endParaRPr lang="en-US" sz="20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1A60615-0E3B-4F8C-9441-F5FB47FFAA49}"/>
                </a:ext>
              </a:extLst>
            </p:cNvPr>
            <p:cNvSpPr txBox="1"/>
            <p:nvPr/>
          </p:nvSpPr>
          <p:spPr>
            <a:xfrm>
              <a:off x="1904856" y="4439699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</a:t>
              </a:r>
              <a:r>
                <a:rPr lang="en-US" sz="2000" baseline="-25000" dirty="0"/>
                <a:t>0</a:t>
              </a:r>
              <a:endParaRPr lang="en-US" sz="2000" dirty="0"/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571EAC3-7658-426F-9465-A438349B50E0}"/>
                </a:ext>
              </a:extLst>
            </p:cNvPr>
            <p:cNvGrpSpPr/>
            <p:nvPr/>
          </p:nvGrpSpPr>
          <p:grpSpPr>
            <a:xfrm>
              <a:off x="27168" y="3950133"/>
              <a:ext cx="433962" cy="98474"/>
              <a:chOff x="27168" y="3950133"/>
              <a:chExt cx="433962" cy="98474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E5753A4-9391-4106-99C6-DD53F8F25DD4}"/>
                  </a:ext>
                </a:extLst>
              </p:cNvPr>
              <p:cNvSpPr/>
              <p:nvPr/>
            </p:nvSpPr>
            <p:spPr>
              <a:xfrm>
                <a:off x="202302" y="3957167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E2CEF424-565A-4FE9-ADD5-57431FAE57FF}"/>
                  </a:ext>
                </a:extLst>
              </p:cNvPr>
              <p:cNvSpPr/>
              <p:nvPr/>
            </p:nvSpPr>
            <p:spPr>
              <a:xfrm>
                <a:off x="369690" y="3950133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D4950CAD-4CBC-4F0C-A583-C85C4D26FBB8}"/>
                  </a:ext>
                </a:extLst>
              </p:cNvPr>
              <p:cNvSpPr/>
              <p:nvPr/>
            </p:nvSpPr>
            <p:spPr>
              <a:xfrm>
                <a:off x="27168" y="3950133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7E77735-1968-4C99-85A2-1C3B6250E3F9}"/>
                </a:ext>
              </a:extLst>
            </p:cNvPr>
            <p:cNvGrpSpPr/>
            <p:nvPr/>
          </p:nvGrpSpPr>
          <p:grpSpPr>
            <a:xfrm>
              <a:off x="2395065" y="3936230"/>
              <a:ext cx="448030" cy="98582"/>
              <a:chOff x="27168" y="3957059"/>
              <a:chExt cx="448030" cy="98582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BA1BD90D-8217-47E7-9EA0-09146FAE283F}"/>
                  </a:ext>
                </a:extLst>
              </p:cNvPr>
              <p:cNvSpPr/>
              <p:nvPr/>
            </p:nvSpPr>
            <p:spPr>
              <a:xfrm>
                <a:off x="202302" y="3957059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686B2F1-9A5F-4174-9247-0B5BD0B01B2F}"/>
                  </a:ext>
                </a:extLst>
              </p:cNvPr>
              <p:cNvSpPr/>
              <p:nvPr/>
            </p:nvSpPr>
            <p:spPr>
              <a:xfrm>
                <a:off x="383758" y="396420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B9121792-E2C9-46A6-B634-E7C72D191EE2}"/>
                  </a:ext>
                </a:extLst>
              </p:cNvPr>
              <p:cNvSpPr/>
              <p:nvPr/>
            </p:nvSpPr>
            <p:spPr>
              <a:xfrm>
                <a:off x="27168" y="396420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CEF3D3E-7925-4804-9BE4-1F82D2E0FEE4}"/>
              </a:ext>
            </a:extLst>
          </p:cNvPr>
          <p:cNvCxnSpPr>
            <a:cxnSpLocks/>
          </p:cNvCxnSpPr>
          <p:nvPr/>
        </p:nvCxnSpPr>
        <p:spPr>
          <a:xfrm flipH="1">
            <a:off x="9696679" y="2382867"/>
            <a:ext cx="566665" cy="42679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EA7C697-BB29-4633-80D8-EB3944F48584}"/>
              </a:ext>
            </a:extLst>
          </p:cNvPr>
          <p:cNvCxnSpPr>
            <a:cxnSpLocks/>
          </p:cNvCxnSpPr>
          <p:nvPr/>
        </p:nvCxnSpPr>
        <p:spPr>
          <a:xfrm flipH="1">
            <a:off x="9980012" y="2397381"/>
            <a:ext cx="433230" cy="111209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82BF3C-0FA7-4F99-8B45-17E94FF9447D}"/>
              </a:ext>
            </a:extLst>
          </p:cNvPr>
          <p:cNvSpPr txBox="1"/>
          <p:nvPr/>
        </p:nvSpPr>
        <p:spPr>
          <a:xfrm>
            <a:off x="9930738" y="2047904"/>
            <a:ext cx="96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Poisson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282C753-9878-47BF-9E2F-E95C9322B61B}"/>
              </a:ext>
            </a:extLst>
          </p:cNvPr>
          <p:cNvGrpSpPr/>
          <p:nvPr/>
        </p:nvGrpSpPr>
        <p:grpSpPr>
          <a:xfrm>
            <a:off x="2227173" y="5141069"/>
            <a:ext cx="3106802" cy="1583600"/>
            <a:chOff x="2227173" y="5141069"/>
            <a:chExt cx="3106802" cy="15836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991F4B0-D018-45DF-A9AF-0E68E1019E74}"/>
                </a:ext>
              </a:extLst>
            </p:cNvPr>
            <p:cNvGrpSpPr/>
            <p:nvPr/>
          </p:nvGrpSpPr>
          <p:grpSpPr>
            <a:xfrm>
              <a:off x="2835348" y="5711689"/>
              <a:ext cx="2498627" cy="1012980"/>
              <a:chOff x="2257988" y="5570053"/>
              <a:chExt cx="2498627" cy="1012980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D7F63E2C-41B2-43BA-9581-515703C47274}"/>
                  </a:ext>
                </a:extLst>
              </p:cNvPr>
              <p:cNvGrpSpPr/>
              <p:nvPr/>
            </p:nvGrpSpPr>
            <p:grpSpPr>
              <a:xfrm>
                <a:off x="2495047" y="5756159"/>
                <a:ext cx="1700966" cy="617343"/>
                <a:chOff x="5435772" y="2693588"/>
                <a:chExt cx="2281440" cy="552981"/>
              </a:xfrm>
            </p:grpSpPr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72A51093-6542-4DFB-846D-B5FAD6DC0C7F}"/>
                    </a:ext>
                  </a:extLst>
                </p:cNvPr>
                <p:cNvCxnSpPr/>
                <p:nvPr/>
              </p:nvCxnSpPr>
              <p:spPr>
                <a:xfrm flipV="1">
                  <a:off x="5444431" y="2693588"/>
                  <a:ext cx="2272781" cy="24360"/>
                </a:xfrm>
                <a:prstGeom prst="straightConnector1">
                  <a:avLst/>
                </a:prstGeom>
                <a:ln w="50800" cap="flat">
                  <a:solidFill>
                    <a:srgbClr val="FF0000"/>
                  </a:solidFill>
                  <a:prstDash val="dash"/>
                  <a:tailEnd type="arrow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6D12B4DF-FF90-4D34-A50C-2FA86C97DD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35772" y="3241941"/>
                  <a:ext cx="2236580" cy="4628"/>
                </a:xfrm>
                <a:prstGeom prst="straightConnector1">
                  <a:avLst/>
                </a:prstGeom>
                <a:ln w="50800" cap="flat">
                  <a:solidFill>
                    <a:srgbClr val="FF0000"/>
                  </a:solidFill>
                  <a:prstDash val="dash"/>
                  <a:tailEnd type="arrow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7A0B99A4-F738-426B-B44E-F6DB15290B60}"/>
                  </a:ext>
                </a:extLst>
              </p:cNvPr>
              <p:cNvGrpSpPr/>
              <p:nvPr/>
            </p:nvGrpSpPr>
            <p:grpSpPr>
              <a:xfrm>
                <a:off x="2478144" y="5756160"/>
                <a:ext cx="1712932" cy="612174"/>
                <a:chOff x="5412094" y="3104892"/>
                <a:chExt cx="2297489" cy="658044"/>
              </a:xfrm>
            </p:grpSpPr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82E2993E-F526-48F2-8009-24028116B7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12094" y="3173422"/>
                  <a:ext cx="2256606" cy="589514"/>
                </a:xfrm>
                <a:prstGeom prst="straightConnector1">
                  <a:avLst/>
                </a:prstGeom>
                <a:ln w="50800" cap="flat">
                  <a:solidFill>
                    <a:srgbClr val="00B050"/>
                  </a:solidFill>
                  <a:prstDash val="solid"/>
                  <a:tailEnd type="arrow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16C81CAC-3271-477F-8C67-CDB85968FE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42263" y="3104892"/>
                  <a:ext cx="2267320" cy="623551"/>
                </a:xfrm>
                <a:prstGeom prst="straightConnector1">
                  <a:avLst/>
                </a:prstGeom>
                <a:ln w="50800" cap="flat">
                  <a:solidFill>
                    <a:srgbClr val="00B050"/>
                  </a:solidFill>
                  <a:prstDash val="solid"/>
                  <a:tailEnd type="arrow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C73D4CB9-0BEA-4858-90D9-B833A63BB9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57988" y="5686945"/>
                <a:ext cx="184355" cy="1828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AD41C328-75EE-4DC1-A1E7-FDC84F2365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57988" y="6242919"/>
                <a:ext cx="184355" cy="1828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01F74D60-8A67-4F14-AE93-4AB9B27178C5}"/>
                  </a:ext>
                </a:extLst>
              </p:cNvPr>
              <p:cNvCxnSpPr/>
              <p:nvPr/>
            </p:nvCxnSpPr>
            <p:spPr>
              <a:xfrm>
                <a:off x="4161461" y="5570053"/>
                <a:ext cx="588935" cy="253655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E14F27C-50C5-4556-AF4E-663D8ADF65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1461" y="5809640"/>
                <a:ext cx="588935" cy="24678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id="{D8F2F7F7-2C94-4066-9117-ECA39421BC00}"/>
                  </a:ext>
                </a:extLst>
              </p:cNvPr>
              <p:cNvSpPr/>
              <p:nvPr/>
            </p:nvSpPr>
            <p:spPr>
              <a:xfrm rot="5400000">
                <a:off x="4390334" y="5634596"/>
                <a:ext cx="309485" cy="36667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10CD3CA-7E8A-440A-A07C-896274AC4C6A}"/>
                  </a:ext>
                </a:extLst>
              </p:cNvPr>
              <p:cNvCxnSpPr/>
              <p:nvPr/>
            </p:nvCxnSpPr>
            <p:spPr>
              <a:xfrm>
                <a:off x="4166814" y="6096027"/>
                <a:ext cx="588935" cy="253655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0ED36F90-52F9-44F7-9E3D-32B25285F2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7680" y="6336246"/>
                <a:ext cx="588935" cy="246787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CA9C5185-5A1C-4ACB-B51A-3CA64BE77063}"/>
                  </a:ext>
                </a:extLst>
              </p:cNvPr>
              <p:cNvSpPr/>
              <p:nvPr/>
            </p:nvSpPr>
            <p:spPr>
              <a:xfrm rot="5400000">
                <a:off x="4410201" y="6178316"/>
                <a:ext cx="309485" cy="366678"/>
              </a:xfrm>
              <a:prstGeom prst="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AF5F139A-EAF2-4B03-A197-349AAD2D9C84}"/>
                  </a:ext>
                </a:extLst>
              </p:cNvPr>
              <p:cNvSpPr txBox="1"/>
              <p:nvPr/>
            </p:nvSpPr>
            <p:spPr>
              <a:xfrm>
                <a:off x="4312416" y="5615121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018E983-4194-492C-A02C-BEE824748EBD}"/>
                  </a:ext>
                </a:extLst>
              </p:cNvPr>
              <p:cNvSpPr txBox="1"/>
              <p:nvPr/>
            </p:nvSpPr>
            <p:spPr>
              <a:xfrm>
                <a:off x="4332283" y="6168675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8C7EF3B-53A3-479A-AC20-39AF83272E01}"/>
                </a:ext>
              </a:extLst>
            </p:cNvPr>
            <p:cNvSpPr/>
            <p:nvPr/>
          </p:nvSpPr>
          <p:spPr>
            <a:xfrm>
              <a:off x="2227173" y="5141069"/>
              <a:ext cx="365760" cy="3657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Connector: Curved 38">
              <a:extLst>
                <a:ext uri="{FF2B5EF4-FFF2-40B4-BE49-F238E27FC236}">
                  <a16:creationId xmlns:a16="http://schemas.microsoft.com/office/drawing/2014/main" id="{A9EBC912-B57C-46F0-8808-8DBD3C0DAB24}"/>
                </a:ext>
              </a:extLst>
            </p:cNvPr>
            <p:cNvCxnSpPr/>
            <p:nvPr/>
          </p:nvCxnSpPr>
          <p:spPr>
            <a:xfrm rot="16200000" flipH="1">
              <a:off x="2301292" y="5615589"/>
              <a:ext cx="681009" cy="463487"/>
            </a:xfrm>
            <a:prstGeom prst="curvedConnector3">
              <a:avLst>
                <a:gd name="adj1" fmla="val 100101"/>
              </a:avLst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56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A02650B-968C-4E8C-A3D4-DE439C0C2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31" y="1963553"/>
            <a:ext cx="3857908" cy="3906253"/>
          </a:xfrm>
          <a:prstGeom prst="rect">
            <a:avLst/>
          </a:prstGeom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52951C64-6B1B-4A24-9568-1683FFDAA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12" y="1125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7118B8E-97A8-467A-B4A6-379F196B6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518727"/>
              </p:ext>
            </p:extLst>
          </p:nvPr>
        </p:nvGraphicFramePr>
        <p:xfrm>
          <a:off x="1708697" y="577850"/>
          <a:ext cx="929481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" name="Equation" r:id="rId4" imgW="4241520" imgH="533160" progId="Equation.DSMT4">
                  <p:embed/>
                </p:oleObj>
              </mc:Choice>
              <mc:Fallback>
                <p:oleObj name="Equation" r:id="rId4" imgW="424152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697" y="577850"/>
                        <a:ext cx="9294812" cy="116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>
            <a:extLst>
              <a:ext uri="{FF2B5EF4-FFF2-40B4-BE49-F238E27FC236}">
                <a16:creationId xmlns:a16="http://schemas.microsoft.com/office/drawing/2014/main" id="{E9ED35D2-2F06-4537-96BD-221836C8E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E272A9-520B-4087-9ADE-C91522C1AACB}"/>
              </a:ext>
            </a:extLst>
          </p:cNvPr>
          <p:cNvGrpSpPr/>
          <p:nvPr/>
        </p:nvGrpSpPr>
        <p:grpSpPr>
          <a:xfrm>
            <a:off x="1089489" y="4293024"/>
            <a:ext cx="3733898" cy="918854"/>
            <a:chOff x="1602083" y="4579489"/>
            <a:chExt cx="3733898" cy="91885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BF0E50-F720-44D4-BB64-AEFAE2C0C3A1}"/>
                </a:ext>
              </a:extLst>
            </p:cNvPr>
            <p:cNvSpPr/>
            <p:nvPr/>
          </p:nvSpPr>
          <p:spPr>
            <a:xfrm>
              <a:off x="4970221" y="4579489"/>
              <a:ext cx="365760" cy="3657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BEB2A7B-CC3E-47D9-A315-5E239247E4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2267" y="4913855"/>
              <a:ext cx="738471" cy="30053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5ECA70-DFB5-44FD-9F9C-12EA31AD3DFB}"/>
                </a:ext>
              </a:extLst>
            </p:cNvPr>
            <p:cNvSpPr txBox="1"/>
            <p:nvPr/>
          </p:nvSpPr>
          <p:spPr>
            <a:xfrm>
              <a:off x="1602083" y="4790457"/>
              <a:ext cx="27270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/>
                <a:t>λ</a:t>
              </a:r>
              <a:r>
                <a:rPr lang="en-US" sz="2000" dirty="0"/>
                <a:t> = 0.001 </a:t>
              </a:r>
              <a:r>
                <a:rPr lang="en-US" sz="2000" dirty="0">
                  <a:sym typeface="Wingdings" panose="05000000000000000000" pitchFamily="2" charset="2"/>
                </a:rPr>
                <a:t> P</a:t>
              </a:r>
              <a:r>
                <a:rPr lang="en-US" sz="2000" baseline="-25000" dirty="0">
                  <a:sym typeface="Wingdings" panose="05000000000000000000" pitchFamily="2" charset="2"/>
                </a:rPr>
                <a:t>0</a:t>
              </a:r>
              <a:r>
                <a:rPr lang="en-US" sz="2000" dirty="0">
                  <a:sym typeface="Wingdings" panose="05000000000000000000" pitchFamily="2" charset="2"/>
                </a:rPr>
                <a:t> = 99.90%</a:t>
              </a:r>
            </a:p>
            <a:p>
              <a:r>
                <a:rPr lang="en-US" sz="2000" dirty="0">
                  <a:sym typeface="Wingdings" panose="05000000000000000000" pitchFamily="2" charset="2"/>
                </a:rPr>
                <a:t>            R</a:t>
              </a:r>
              <a:r>
                <a:rPr lang="en-US" sz="2000" baseline="-25000" dirty="0">
                  <a:sym typeface="Wingdings" panose="05000000000000000000" pitchFamily="2" charset="2"/>
                </a:rPr>
                <a:t>01</a:t>
              </a:r>
              <a:r>
                <a:rPr lang="en-US" sz="2000" dirty="0">
                  <a:sym typeface="Wingdings" panose="05000000000000000000" pitchFamily="2" charset="2"/>
                </a:rPr>
                <a:t> = 1.001</a:t>
              </a:r>
              <a:endParaRPr lang="en-US" sz="20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2516A63-A802-4733-8A00-D2B2FE817045}"/>
              </a:ext>
            </a:extLst>
          </p:cNvPr>
          <p:cNvGrpSpPr/>
          <p:nvPr/>
        </p:nvGrpSpPr>
        <p:grpSpPr>
          <a:xfrm>
            <a:off x="7179317" y="1932371"/>
            <a:ext cx="3796661" cy="400110"/>
            <a:chOff x="7111078" y="2230980"/>
            <a:chExt cx="3796661" cy="4001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934E22-4401-4128-A155-E5A7066929CA}"/>
                </a:ext>
              </a:extLst>
            </p:cNvPr>
            <p:cNvSpPr/>
            <p:nvPr/>
          </p:nvSpPr>
          <p:spPr>
            <a:xfrm>
              <a:off x="7111078" y="2263496"/>
              <a:ext cx="365760" cy="3657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06D0432-A8DB-499A-93DB-1CF8AFC89E24}"/>
                </a:ext>
              </a:extLst>
            </p:cNvPr>
            <p:cNvCxnSpPr>
              <a:cxnSpLocks/>
            </p:cNvCxnSpPr>
            <p:nvPr/>
          </p:nvCxnSpPr>
          <p:spPr>
            <a:xfrm>
              <a:off x="7529548" y="2452295"/>
              <a:ext cx="598452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8F0A2B-BB2F-43D0-A2D6-0E0BF1660E47}"/>
                </a:ext>
              </a:extLst>
            </p:cNvPr>
            <p:cNvSpPr txBox="1"/>
            <p:nvPr/>
          </p:nvSpPr>
          <p:spPr>
            <a:xfrm>
              <a:off x="8180710" y="2230980"/>
              <a:ext cx="2727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/>
                <a:t>λ</a:t>
              </a:r>
              <a:r>
                <a:rPr lang="en-US" sz="2000" dirty="0"/>
                <a:t> = 1.901 </a:t>
              </a:r>
              <a:r>
                <a:rPr lang="en-US" sz="2000" dirty="0">
                  <a:sym typeface="Wingdings" panose="05000000000000000000" pitchFamily="2" charset="2"/>
                </a:rPr>
                <a:t> P</a:t>
              </a:r>
              <a:r>
                <a:rPr lang="en-US" sz="2000" baseline="-25000" dirty="0">
                  <a:sym typeface="Wingdings" panose="05000000000000000000" pitchFamily="2" charset="2"/>
                </a:rPr>
                <a:t>0</a:t>
              </a:r>
              <a:r>
                <a:rPr lang="en-US" sz="2000" dirty="0">
                  <a:sym typeface="Wingdings" panose="05000000000000000000" pitchFamily="2" charset="2"/>
                </a:rPr>
                <a:t> = 14.94%</a:t>
              </a:r>
              <a:endParaRPr lang="en-US" sz="16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D0650BD-A7C1-484C-9EB4-287DA89FD5F4}"/>
              </a:ext>
            </a:extLst>
          </p:cNvPr>
          <p:cNvGrpSpPr/>
          <p:nvPr/>
        </p:nvGrpSpPr>
        <p:grpSpPr>
          <a:xfrm>
            <a:off x="3469073" y="5197059"/>
            <a:ext cx="8391324" cy="1508011"/>
            <a:chOff x="4874793" y="5039847"/>
            <a:chExt cx="8391324" cy="1508011"/>
          </a:xfrm>
        </p:grpSpPr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44213A1D-5ED8-435D-BF09-DC8EBEF08E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6166290"/>
                </p:ext>
              </p:extLst>
            </p:nvPr>
          </p:nvGraphicFramePr>
          <p:xfrm>
            <a:off x="9468817" y="5641396"/>
            <a:ext cx="3797300" cy="906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6" name="Equation" r:id="rId6" imgW="1968480" imgH="469800" progId="Equation.DSMT4">
                    <p:embed/>
                  </p:oleObj>
                </mc:Choice>
                <mc:Fallback>
                  <p:oleObj name="Equation" r:id="rId6" imgW="1968480" imgH="46980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16648FFB-C22C-42AE-9D4D-301F6F6AB56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468817" y="5641396"/>
                          <a:ext cx="3797300" cy="906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25A9E7B-5305-4124-ABD1-920025D8FECF}"/>
                </a:ext>
              </a:extLst>
            </p:cNvPr>
            <p:cNvSpPr/>
            <p:nvPr/>
          </p:nvSpPr>
          <p:spPr>
            <a:xfrm>
              <a:off x="4874793" y="5039847"/>
              <a:ext cx="4225966" cy="920752"/>
            </a:xfrm>
            <a:custGeom>
              <a:avLst/>
              <a:gdLst>
                <a:gd name="connsiteX0" fmla="*/ 270774 w 2971771"/>
                <a:gd name="connsiteY0" fmla="*/ 0 h 772116"/>
                <a:gd name="connsiteX1" fmla="*/ 256706 w 2971771"/>
                <a:gd name="connsiteY1" fmla="*/ 689317 h 772116"/>
                <a:gd name="connsiteX2" fmla="*/ 2971771 w 2971771"/>
                <a:gd name="connsiteY2" fmla="*/ 759655 h 772116"/>
                <a:gd name="connsiteX3" fmla="*/ 2971771 w 2971771"/>
                <a:gd name="connsiteY3" fmla="*/ 759655 h 77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1771" h="772116">
                  <a:moveTo>
                    <a:pt x="270774" y="0"/>
                  </a:moveTo>
                  <a:cubicBezTo>
                    <a:pt x="38657" y="281354"/>
                    <a:pt x="-193460" y="562708"/>
                    <a:pt x="256706" y="689317"/>
                  </a:cubicBezTo>
                  <a:cubicBezTo>
                    <a:pt x="706872" y="815926"/>
                    <a:pt x="2971771" y="759655"/>
                    <a:pt x="2971771" y="759655"/>
                  </a:cubicBezTo>
                  <a:lnTo>
                    <a:pt x="2971771" y="759655"/>
                  </a:lnTo>
                </a:path>
              </a:pathLst>
            </a:custGeom>
            <a:noFill/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11AABE7-C7E4-4B27-8E53-7576D9522D25}"/>
              </a:ext>
            </a:extLst>
          </p:cNvPr>
          <p:cNvSpPr txBox="1"/>
          <p:nvPr/>
        </p:nvSpPr>
        <p:spPr>
          <a:xfrm>
            <a:off x="286773" y="637612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14/16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A6B7FB-A07E-40C8-BF47-B4AC4CAC83DD}"/>
              </a:ext>
            </a:extLst>
          </p:cNvPr>
          <p:cNvSpPr txBox="1"/>
          <p:nvPr/>
        </p:nvSpPr>
        <p:spPr>
          <a:xfrm>
            <a:off x="168812" y="800909"/>
            <a:ext cx="1508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</a:rPr>
              <a:t>Conclusion: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0B016D-A8D1-4C9C-B6A8-3BF565BAF3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497" y="2739843"/>
            <a:ext cx="3190136" cy="29716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FC8714-6917-400E-863C-7F82FC9A9CE9}"/>
              </a:ext>
            </a:extLst>
          </p:cNvPr>
          <p:cNvSpPr txBox="1"/>
          <p:nvPr/>
        </p:nvSpPr>
        <p:spPr>
          <a:xfrm>
            <a:off x="9720213" y="245265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0T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AF1BC8-89AC-4200-9BFF-84E017336B33}"/>
              </a:ext>
            </a:extLst>
          </p:cNvPr>
          <p:cNvSpPr txBox="1"/>
          <p:nvPr/>
        </p:nvSpPr>
        <p:spPr>
          <a:xfrm>
            <a:off x="10095727" y="245265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60093"/>
                </a:solidFill>
              </a:rPr>
              <a:t>1T</a:t>
            </a:r>
            <a:r>
              <a:rPr lang="en-US" baseline="-25000" dirty="0">
                <a:solidFill>
                  <a:srgbClr val="D60093"/>
                </a:solidFill>
              </a:rPr>
              <a:t>0</a:t>
            </a:r>
            <a:endParaRPr lang="en-US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0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297EDE-FCEB-49AA-AE26-8A1266866334}"/>
              </a:ext>
            </a:extLst>
          </p:cNvPr>
          <p:cNvSpPr txBox="1"/>
          <p:nvPr/>
        </p:nvSpPr>
        <p:spPr>
          <a:xfrm>
            <a:off x="2089858" y="889843"/>
            <a:ext cx="839056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Summary:</a:t>
            </a:r>
          </a:p>
          <a:p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Ultrafast photoemission from a W nanotip was shown to be sub-Poissonian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This was observed for both a sharp (r = 50 nm) and broad (r = 400 nm) tip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What to expect in the fermionic HBT experiment with quadrupole turned off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Candidate mechanism: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1. Coulomb repulsion in multi-electron pulses (</a:t>
            </a:r>
            <a:r>
              <a:rPr lang="en-US" sz="2000" u="sng" dirty="0"/>
              <a:t>likely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2. Pauli force (</a:t>
            </a:r>
            <a:r>
              <a:rPr lang="en-US" sz="2000" u="sng" dirty="0"/>
              <a:t>not likely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3. Material properties such as details of the W band structure, </a:t>
            </a:r>
            <a:br>
              <a:rPr lang="en-US" sz="2000" dirty="0"/>
            </a:br>
            <a:r>
              <a:rPr lang="en-US" sz="2000" dirty="0"/>
              <a:t>    attractive force by the positive ion left behind for a few fs, </a:t>
            </a:r>
            <a:br>
              <a:rPr lang="en-US" sz="2000" dirty="0"/>
            </a:br>
            <a:r>
              <a:rPr lang="en-US" sz="2000" dirty="0"/>
              <a:t>    Pauli blockade in the tip just before emission, etc. (</a:t>
            </a:r>
            <a:r>
              <a:rPr lang="en-US" sz="2000" u="sng" dirty="0"/>
              <a:t>may be</a:t>
            </a:r>
            <a:r>
              <a:rPr lang="en-US" sz="20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4B0FC-7CBA-4B8B-AAE1-EC7A2D5A99A3}"/>
              </a:ext>
            </a:extLst>
          </p:cNvPr>
          <p:cNvSpPr txBox="1"/>
          <p:nvPr/>
        </p:nvSpPr>
        <p:spPr>
          <a:xfrm>
            <a:off x="11392456" y="632305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15/16</a:t>
            </a:r>
          </a:p>
        </p:txBody>
      </p:sp>
    </p:spTree>
    <p:extLst>
      <p:ext uri="{BB962C8B-B14F-4D97-AF65-F5344CB8AC3E}">
        <p14:creationId xmlns:p14="http://schemas.microsoft.com/office/powerpoint/2010/main" val="243513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A29E46-7560-4CAA-82B1-05227A3129AF}"/>
              </a:ext>
            </a:extLst>
          </p:cNvPr>
          <p:cNvSpPr txBox="1"/>
          <p:nvPr/>
        </p:nvSpPr>
        <p:spPr>
          <a:xfrm>
            <a:off x="5192258" y="2331479"/>
            <a:ext cx="1807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3ED976-A3DE-4058-9E5C-135887E912DD}"/>
              </a:ext>
            </a:extLst>
          </p:cNvPr>
          <p:cNvSpPr txBox="1"/>
          <p:nvPr/>
        </p:nvSpPr>
        <p:spPr>
          <a:xfrm>
            <a:off x="3053371" y="3725796"/>
            <a:ext cx="60852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Contact info: </a:t>
            </a:r>
          </a:p>
          <a:p>
            <a:pPr algn="ctr"/>
            <a:r>
              <a:rPr lang="en-US" sz="2000" dirty="0"/>
              <a:t>Prof. Herman Batelaan: hbatelaan@unl.edu</a:t>
            </a:r>
          </a:p>
          <a:p>
            <a:pPr algn="ctr"/>
            <a:r>
              <a:rPr lang="en-US" sz="2000" dirty="0"/>
              <a:t>Sam Keramati (postdoc): sam.keramati@huskers.unl.edu</a:t>
            </a:r>
          </a:p>
          <a:p>
            <a:pPr algn="ctr"/>
            <a:r>
              <a:rPr lang="en-US" sz="2000" dirty="0"/>
              <a:t>Department of Physics and Astronomy</a:t>
            </a:r>
          </a:p>
          <a:p>
            <a:pPr algn="ctr"/>
            <a:r>
              <a:rPr lang="en-US" sz="2000" dirty="0"/>
              <a:t>University of Nebraska-Lincoln, USA</a:t>
            </a:r>
          </a:p>
          <a:p>
            <a:pPr algn="ctr"/>
            <a:r>
              <a:rPr lang="en-US" sz="2000" dirty="0"/>
              <a:t>June 3,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C9B1B-899F-4EB1-9A72-A0376CBFF1AB}"/>
              </a:ext>
            </a:extLst>
          </p:cNvPr>
          <p:cNvSpPr txBox="1"/>
          <p:nvPr/>
        </p:nvSpPr>
        <p:spPr>
          <a:xfrm>
            <a:off x="11392456" y="632305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16/16</a:t>
            </a:r>
          </a:p>
        </p:txBody>
      </p:sp>
    </p:spTree>
    <p:extLst>
      <p:ext uri="{BB962C8B-B14F-4D97-AF65-F5344CB8AC3E}">
        <p14:creationId xmlns:p14="http://schemas.microsoft.com/office/powerpoint/2010/main" val="422326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15883F2-0A8C-4C6A-B728-52A48D73A875}"/>
              </a:ext>
            </a:extLst>
          </p:cNvPr>
          <p:cNvSpPr txBox="1"/>
          <p:nvPr/>
        </p:nvSpPr>
        <p:spPr>
          <a:xfrm>
            <a:off x="867395" y="3088187"/>
            <a:ext cx="108825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Ultrafast electron emission from nanotip sources has been widely investigated in recent years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The statistical distribution of photoelectrons (</a:t>
            </a:r>
            <a:r>
              <a:rPr lang="en-US" sz="2000" dirty="0">
                <a:highlight>
                  <a:srgbClr val="00FFFF"/>
                </a:highlight>
              </a:rPr>
              <a:t>#e/pulse</a:t>
            </a:r>
            <a:r>
              <a:rPr lang="en-US" sz="2000" dirty="0"/>
              <a:t>) from nanotip emitters has not been studied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Relevant to ultramicroscopy; material characterization;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&amp; fermionic Hanbury Brown-Twiss experiment with ultrashort pulsed electron beams</a:t>
            </a:r>
            <a:br>
              <a:rPr lang="en-US" sz="2000" dirty="0"/>
            </a:br>
            <a:r>
              <a:rPr lang="en-US" sz="2000" dirty="0"/>
              <a:t>                     [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S. Keramati, E. Jones, J. Armstrong, and H. Batelaan, </a:t>
            </a:r>
            <a:br>
              <a:rPr lang="en-US" sz="2000" dirty="0"/>
            </a:br>
            <a:r>
              <a:rPr lang="en-US" sz="2000" dirty="0"/>
              <a:t>        in </a:t>
            </a:r>
            <a:r>
              <a:rPr lang="en-US" sz="2000" i="1" dirty="0"/>
              <a:t>Advances in Imaging and Electron Physics </a:t>
            </a:r>
            <a:r>
              <a:rPr lang="en-US" sz="2000" dirty="0"/>
              <a:t>(Elsevier, 2020), Vol. 213.]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644EF3-1FB2-4E36-9DD3-EB19A0D9D59D}"/>
              </a:ext>
            </a:extLst>
          </p:cNvPr>
          <p:cNvSpPr txBox="1"/>
          <p:nvPr/>
        </p:nvSpPr>
        <p:spPr>
          <a:xfrm>
            <a:off x="11392456" y="632305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2/16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91814F-4638-43F2-B526-1E5C59484495}"/>
              </a:ext>
            </a:extLst>
          </p:cNvPr>
          <p:cNvGrpSpPr/>
          <p:nvPr/>
        </p:nvGrpSpPr>
        <p:grpSpPr>
          <a:xfrm>
            <a:off x="2080195" y="589011"/>
            <a:ext cx="7834662" cy="2283331"/>
            <a:chOff x="3211021" y="625797"/>
            <a:chExt cx="7834662" cy="2283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749815-510D-419A-BC3F-45635988FBDD}"/>
                </a:ext>
              </a:extLst>
            </p:cNvPr>
            <p:cNvSpPr txBox="1"/>
            <p:nvPr/>
          </p:nvSpPr>
          <p:spPr>
            <a:xfrm>
              <a:off x="3211021" y="625797"/>
              <a:ext cx="7459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(a)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EE2AF8-B13C-421F-93BE-AE6F1C9C77DE}"/>
                </a:ext>
              </a:extLst>
            </p:cNvPr>
            <p:cNvSpPr txBox="1"/>
            <p:nvPr/>
          </p:nvSpPr>
          <p:spPr>
            <a:xfrm>
              <a:off x="7265692" y="627908"/>
              <a:ext cx="7459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(b)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ADCC5D4-1860-4C54-9FC3-21E1ABA07C8F}"/>
                </a:ext>
              </a:extLst>
            </p:cNvPr>
            <p:cNvSpPr/>
            <p:nvPr/>
          </p:nvSpPr>
          <p:spPr>
            <a:xfrm rot="5400000">
              <a:off x="10119620" y="2050769"/>
              <a:ext cx="490354" cy="579398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BFEEE29-EA82-47FC-BE50-7D324794F5BB}"/>
                </a:ext>
              </a:extLst>
            </p:cNvPr>
            <p:cNvSpPr/>
            <p:nvPr/>
          </p:nvSpPr>
          <p:spPr>
            <a:xfrm rot="10800000">
              <a:off x="10067649" y="878332"/>
              <a:ext cx="567798" cy="533208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03BD2FE-AAB1-463C-ADA7-0EEEC1719732}"/>
                </a:ext>
              </a:extLst>
            </p:cNvPr>
            <p:cNvSpPr/>
            <p:nvPr/>
          </p:nvSpPr>
          <p:spPr>
            <a:xfrm rot="5400000">
              <a:off x="6064949" y="2048024"/>
              <a:ext cx="490354" cy="579398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92F03DCD-8842-403B-A521-FABA5DB9BF56}"/>
                </a:ext>
              </a:extLst>
            </p:cNvPr>
            <p:cNvSpPr/>
            <p:nvPr/>
          </p:nvSpPr>
          <p:spPr>
            <a:xfrm rot="10800000">
              <a:off x="6012978" y="875587"/>
              <a:ext cx="567798" cy="533208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D6C2957-D6C6-446F-B885-4C1115E21130}"/>
                </a:ext>
              </a:extLst>
            </p:cNvPr>
            <p:cNvSpPr/>
            <p:nvPr/>
          </p:nvSpPr>
          <p:spPr>
            <a:xfrm rot="5400000">
              <a:off x="3910664" y="1071587"/>
              <a:ext cx="461664" cy="1257857"/>
            </a:xfrm>
            <a:prstGeom prst="triangl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0">
                  <a:srgbClr val="99BEE1"/>
                </a:gs>
                <a:gs pos="11000">
                  <a:schemeClr val="accent5">
                    <a:lumMod val="0"/>
                    <a:lumOff val="100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415A8A47-C29F-4E6A-9B06-A4CEAB40F26B}"/>
                </a:ext>
              </a:extLst>
            </p:cNvPr>
            <p:cNvSpPr/>
            <p:nvPr/>
          </p:nvSpPr>
          <p:spPr>
            <a:xfrm rot="5400000">
              <a:off x="7840624" y="1049213"/>
              <a:ext cx="461664" cy="1257857"/>
            </a:xfrm>
            <a:prstGeom prst="triangl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0">
                  <a:srgbClr val="99BEE1"/>
                </a:gs>
                <a:gs pos="11000">
                  <a:schemeClr val="accent5">
                    <a:lumMod val="0"/>
                    <a:lumOff val="100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EE4225-7B91-465B-92CB-9E8117715B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7382" y="1449851"/>
              <a:ext cx="184355" cy="1828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0C4B1B9-0297-4473-9E2D-729B04C0FE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91471" y="1609075"/>
              <a:ext cx="184355" cy="1828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9F80215-8A93-411D-97AB-69EA734396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1902" y="1658958"/>
              <a:ext cx="184355" cy="1828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149D1D1-9D45-4F11-959B-EF97C17C3272}"/>
                </a:ext>
              </a:extLst>
            </p:cNvPr>
            <p:cNvGrpSpPr/>
            <p:nvPr/>
          </p:nvGrpSpPr>
          <p:grpSpPr>
            <a:xfrm>
              <a:off x="10439353" y="1164585"/>
              <a:ext cx="588935" cy="485694"/>
              <a:chOff x="11220773" y="2278641"/>
              <a:chExt cx="588935" cy="485694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27078A7-F015-499A-B1EA-1827F7DE0411}"/>
                  </a:ext>
                </a:extLst>
              </p:cNvPr>
              <p:cNvCxnSpPr/>
              <p:nvPr/>
            </p:nvCxnSpPr>
            <p:spPr>
              <a:xfrm>
                <a:off x="11220773" y="2278641"/>
                <a:ext cx="588935" cy="253655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C2D72AE-A158-4272-8284-02D72951F2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20773" y="2517548"/>
                <a:ext cx="588935" cy="24678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9B26188-E989-4D6C-8970-9D35E17B98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15806" y="2355057"/>
                <a:ext cx="1" cy="32821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291E7FB-DACF-4E25-9B47-3FDC13ADEBDB}"/>
                </a:ext>
              </a:extLst>
            </p:cNvPr>
            <p:cNvSpPr/>
            <p:nvPr/>
          </p:nvSpPr>
          <p:spPr>
            <a:xfrm rot="5400000">
              <a:off x="10668226" y="1228448"/>
              <a:ext cx="309485" cy="36667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A19199F-C129-4F63-AB23-3D9117A92914}"/>
                </a:ext>
              </a:extLst>
            </p:cNvPr>
            <p:cNvGrpSpPr/>
            <p:nvPr/>
          </p:nvGrpSpPr>
          <p:grpSpPr>
            <a:xfrm>
              <a:off x="10456748" y="1736539"/>
              <a:ext cx="588935" cy="485694"/>
              <a:chOff x="11220773" y="2278641"/>
              <a:chExt cx="588935" cy="485694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C3272FB-3E8A-4121-A687-17A0BE289AEC}"/>
                  </a:ext>
                </a:extLst>
              </p:cNvPr>
              <p:cNvCxnSpPr/>
              <p:nvPr/>
            </p:nvCxnSpPr>
            <p:spPr>
              <a:xfrm>
                <a:off x="11220773" y="2278641"/>
                <a:ext cx="588935" cy="253655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3E9805C-A2F2-411B-95F4-D9D32686E4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20773" y="2517548"/>
                <a:ext cx="588935" cy="246787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F837821E-C793-4298-855A-556BFAEDEB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15806" y="2355057"/>
                <a:ext cx="1" cy="328211"/>
              </a:xfrm>
              <a:prstGeom prst="line">
                <a:avLst/>
              </a:prstGeom>
              <a:ln w="254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64187826-DE7F-499E-B846-C16B83428CF3}"/>
                </a:ext>
              </a:extLst>
            </p:cNvPr>
            <p:cNvSpPr/>
            <p:nvPr/>
          </p:nvSpPr>
          <p:spPr>
            <a:xfrm rot="5400000">
              <a:off x="10685621" y="1803868"/>
              <a:ext cx="309485" cy="366678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AC427B2-D481-4D17-8951-A0A007A4E124}"/>
                </a:ext>
              </a:extLst>
            </p:cNvPr>
            <p:cNvGrpSpPr/>
            <p:nvPr/>
          </p:nvGrpSpPr>
          <p:grpSpPr>
            <a:xfrm>
              <a:off x="6488981" y="1160645"/>
              <a:ext cx="588935" cy="485694"/>
              <a:chOff x="11220773" y="2278641"/>
              <a:chExt cx="588935" cy="485694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49E9CCF-85F9-4670-B132-3F2FB80C22E1}"/>
                  </a:ext>
                </a:extLst>
              </p:cNvPr>
              <p:cNvCxnSpPr/>
              <p:nvPr/>
            </p:nvCxnSpPr>
            <p:spPr>
              <a:xfrm>
                <a:off x="11220773" y="2278641"/>
                <a:ext cx="588935" cy="253655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86EE9CA4-F41E-4F49-930D-BC91CEB256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20773" y="2517548"/>
                <a:ext cx="588935" cy="24678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9B6AD10-E284-4CDA-AB2E-6951CC0D3B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15806" y="2355057"/>
                <a:ext cx="1" cy="32821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984FBC1-E614-4CC8-BB51-30E3B7D1FE2B}"/>
                </a:ext>
              </a:extLst>
            </p:cNvPr>
            <p:cNvSpPr/>
            <p:nvPr/>
          </p:nvSpPr>
          <p:spPr>
            <a:xfrm rot="5400000">
              <a:off x="6717854" y="1224508"/>
              <a:ext cx="309485" cy="36667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48A588C-EF6C-4214-8975-0F68F43082DE}"/>
                </a:ext>
              </a:extLst>
            </p:cNvPr>
            <p:cNvGrpSpPr/>
            <p:nvPr/>
          </p:nvGrpSpPr>
          <p:grpSpPr>
            <a:xfrm>
              <a:off x="6506376" y="1732599"/>
              <a:ext cx="588935" cy="485694"/>
              <a:chOff x="11220773" y="2278641"/>
              <a:chExt cx="588935" cy="485694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FEB2647-DE92-48D9-843D-F6F4E48E7ECD}"/>
                  </a:ext>
                </a:extLst>
              </p:cNvPr>
              <p:cNvCxnSpPr/>
              <p:nvPr/>
            </p:nvCxnSpPr>
            <p:spPr>
              <a:xfrm>
                <a:off x="11220773" y="2278641"/>
                <a:ext cx="588935" cy="253655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170394F-036A-4D14-B0AD-77FC5C3C06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20773" y="2517548"/>
                <a:ext cx="588935" cy="246787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0316947-3145-4AF6-A8DE-94A097620D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15806" y="2355057"/>
                <a:ext cx="1" cy="328211"/>
              </a:xfrm>
              <a:prstGeom prst="line">
                <a:avLst/>
              </a:prstGeom>
              <a:ln w="254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612D6DB-9E2E-4930-895C-671C28B710C9}"/>
                </a:ext>
              </a:extLst>
            </p:cNvPr>
            <p:cNvSpPr/>
            <p:nvPr/>
          </p:nvSpPr>
          <p:spPr>
            <a:xfrm rot="5400000">
              <a:off x="6735249" y="1799928"/>
              <a:ext cx="309485" cy="366678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F09C3E3-AAE3-48E1-9AE3-E560039D07F7}"/>
                </a:ext>
              </a:extLst>
            </p:cNvPr>
            <p:cNvSpPr/>
            <p:nvPr/>
          </p:nvSpPr>
          <p:spPr>
            <a:xfrm>
              <a:off x="4139670" y="2056699"/>
              <a:ext cx="973770" cy="490354"/>
            </a:xfrm>
            <a:custGeom>
              <a:avLst/>
              <a:gdLst>
                <a:gd name="connsiteX0" fmla="*/ 1139021 w 1691776"/>
                <a:gd name="connsiteY0" fmla="*/ 0 h 1796715"/>
                <a:gd name="connsiteX1" fmla="*/ 882347 w 1691776"/>
                <a:gd name="connsiteY1" fmla="*/ 144378 h 1796715"/>
                <a:gd name="connsiteX2" fmla="*/ 1379653 w 1691776"/>
                <a:gd name="connsiteY2" fmla="*/ 288757 h 1796715"/>
                <a:gd name="connsiteX3" fmla="*/ 641716 w 1691776"/>
                <a:gd name="connsiteY3" fmla="*/ 513347 h 1796715"/>
                <a:gd name="connsiteX4" fmla="*/ 1684453 w 1691776"/>
                <a:gd name="connsiteY4" fmla="*/ 673768 h 1796715"/>
                <a:gd name="connsiteX5" fmla="*/ 31 w 1691776"/>
                <a:gd name="connsiteY5" fmla="*/ 946484 h 1796715"/>
                <a:gd name="connsiteX6" fmla="*/ 1636326 w 1691776"/>
                <a:gd name="connsiteY6" fmla="*/ 1138989 h 1796715"/>
                <a:gd name="connsiteX7" fmla="*/ 737968 w 1691776"/>
                <a:gd name="connsiteY7" fmla="*/ 1347536 h 1796715"/>
                <a:gd name="connsiteX8" fmla="*/ 1443821 w 1691776"/>
                <a:gd name="connsiteY8" fmla="*/ 1572126 h 1796715"/>
                <a:gd name="connsiteX9" fmla="*/ 978600 w 1691776"/>
                <a:gd name="connsiteY9" fmla="*/ 1684421 h 1796715"/>
                <a:gd name="connsiteX10" fmla="*/ 1251316 w 1691776"/>
                <a:gd name="connsiteY10" fmla="*/ 1796715 h 179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776" h="1796715">
                  <a:moveTo>
                    <a:pt x="1139021" y="0"/>
                  </a:moveTo>
                  <a:cubicBezTo>
                    <a:pt x="990631" y="48126"/>
                    <a:pt x="842242" y="96252"/>
                    <a:pt x="882347" y="144378"/>
                  </a:cubicBezTo>
                  <a:cubicBezTo>
                    <a:pt x="922452" y="192504"/>
                    <a:pt x="1419758" y="227262"/>
                    <a:pt x="1379653" y="288757"/>
                  </a:cubicBezTo>
                  <a:cubicBezTo>
                    <a:pt x="1339548" y="350252"/>
                    <a:pt x="590916" y="449179"/>
                    <a:pt x="641716" y="513347"/>
                  </a:cubicBezTo>
                  <a:cubicBezTo>
                    <a:pt x="692516" y="577516"/>
                    <a:pt x="1791400" y="601579"/>
                    <a:pt x="1684453" y="673768"/>
                  </a:cubicBezTo>
                  <a:cubicBezTo>
                    <a:pt x="1577506" y="745957"/>
                    <a:pt x="8052" y="868947"/>
                    <a:pt x="31" y="946484"/>
                  </a:cubicBezTo>
                  <a:cubicBezTo>
                    <a:pt x="-7990" y="1024021"/>
                    <a:pt x="1513337" y="1072147"/>
                    <a:pt x="1636326" y="1138989"/>
                  </a:cubicBezTo>
                  <a:cubicBezTo>
                    <a:pt x="1759316" y="1205831"/>
                    <a:pt x="770052" y="1275347"/>
                    <a:pt x="737968" y="1347536"/>
                  </a:cubicBezTo>
                  <a:cubicBezTo>
                    <a:pt x="705884" y="1419725"/>
                    <a:pt x="1403716" y="1515979"/>
                    <a:pt x="1443821" y="1572126"/>
                  </a:cubicBezTo>
                  <a:cubicBezTo>
                    <a:pt x="1483926" y="1628273"/>
                    <a:pt x="1010684" y="1646990"/>
                    <a:pt x="978600" y="1684421"/>
                  </a:cubicBezTo>
                  <a:cubicBezTo>
                    <a:pt x="946516" y="1721852"/>
                    <a:pt x="1098916" y="1759283"/>
                    <a:pt x="1251316" y="179671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E30861D-F284-4F67-A2BC-C12128018A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8618" y="1700517"/>
              <a:ext cx="1" cy="35888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77058BC-D3EA-4003-BA94-B2EB6256F5AA}"/>
                </a:ext>
              </a:extLst>
            </p:cNvPr>
            <p:cNvSpPr/>
            <p:nvPr/>
          </p:nvSpPr>
          <p:spPr>
            <a:xfrm>
              <a:off x="8058624" y="2046403"/>
              <a:ext cx="973770" cy="490354"/>
            </a:xfrm>
            <a:custGeom>
              <a:avLst/>
              <a:gdLst>
                <a:gd name="connsiteX0" fmla="*/ 1139021 w 1691776"/>
                <a:gd name="connsiteY0" fmla="*/ 0 h 1796715"/>
                <a:gd name="connsiteX1" fmla="*/ 882347 w 1691776"/>
                <a:gd name="connsiteY1" fmla="*/ 144378 h 1796715"/>
                <a:gd name="connsiteX2" fmla="*/ 1379653 w 1691776"/>
                <a:gd name="connsiteY2" fmla="*/ 288757 h 1796715"/>
                <a:gd name="connsiteX3" fmla="*/ 641716 w 1691776"/>
                <a:gd name="connsiteY3" fmla="*/ 513347 h 1796715"/>
                <a:gd name="connsiteX4" fmla="*/ 1684453 w 1691776"/>
                <a:gd name="connsiteY4" fmla="*/ 673768 h 1796715"/>
                <a:gd name="connsiteX5" fmla="*/ 31 w 1691776"/>
                <a:gd name="connsiteY5" fmla="*/ 946484 h 1796715"/>
                <a:gd name="connsiteX6" fmla="*/ 1636326 w 1691776"/>
                <a:gd name="connsiteY6" fmla="*/ 1138989 h 1796715"/>
                <a:gd name="connsiteX7" fmla="*/ 737968 w 1691776"/>
                <a:gd name="connsiteY7" fmla="*/ 1347536 h 1796715"/>
                <a:gd name="connsiteX8" fmla="*/ 1443821 w 1691776"/>
                <a:gd name="connsiteY8" fmla="*/ 1572126 h 1796715"/>
                <a:gd name="connsiteX9" fmla="*/ 978600 w 1691776"/>
                <a:gd name="connsiteY9" fmla="*/ 1684421 h 1796715"/>
                <a:gd name="connsiteX10" fmla="*/ 1251316 w 1691776"/>
                <a:gd name="connsiteY10" fmla="*/ 1796715 h 179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776" h="1796715">
                  <a:moveTo>
                    <a:pt x="1139021" y="0"/>
                  </a:moveTo>
                  <a:cubicBezTo>
                    <a:pt x="990631" y="48126"/>
                    <a:pt x="842242" y="96252"/>
                    <a:pt x="882347" y="144378"/>
                  </a:cubicBezTo>
                  <a:cubicBezTo>
                    <a:pt x="922452" y="192504"/>
                    <a:pt x="1419758" y="227262"/>
                    <a:pt x="1379653" y="288757"/>
                  </a:cubicBezTo>
                  <a:cubicBezTo>
                    <a:pt x="1339548" y="350252"/>
                    <a:pt x="590916" y="449179"/>
                    <a:pt x="641716" y="513347"/>
                  </a:cubicBezTo>
                  <a:cubicBezTo>
                    <a:pt x="692516" y="577516"/>
                    <a:pt x="1791400" y="601579"/>
                    <a:pt x="1684453" y="673768"/>
                  </a:cubicBezTo>
                  <a:cubicBezTo>
                    <a:pt x="1577506" y="745957"/>
                    <a:pt x="8052" y="868947"/>
                    <a:pt x="31" y="946484"/>
                  </a:cubicBezTo>
                  <a:cubicBezTo>
                    <a:pt x="-7990" y="1024021"/>
                    <a:pt x="1513337" y="1072147"/>
                    <a:pt x="1636326" y="1138989"/>
                  </a:cubicBezTo>
                  <a:cubicBezTo>
                    <a:pt x="1759316" y="1205831"/>
                    <a:pt x="770052" y="1275347"/>
                    <a:pt x="737968" y="1347536"/>
                  </a:cubicBezTo>
                  <a:cubicBezTo>
                    <a:pt x="705884" y="1419725"/>
                    <a:pt x="1403716" y="1515979"/>
                    <a:pt x="1443821" y="1572126"/>
                  </a:cubicBezTo>
                  <a:cubicBezTo>
                    <a:pt x="1483926" y="1628273"/>
                    <a:pt x="1010684" y="1646990"/>
                    <a:pt x="978600" y="1684421"/>
                  </a:cubicBezTo>
                  <a:cubicBezTo>
                    <a:pt x="946516" y="1721852"/>
                    <a:pt x="1098916" y="1759283"/>
                    <a:pt x="1251316" y="179671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A0E7907-0C71-4030-89F2-E00DE904D6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7572" y="1674198"/>
              <a:ext cx="1" cy="35888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172A4D0-B800-401E-ABAE-A66B83CC8921}"/>
                </a:ext>
              </a:extLst>
            </p:cNvPr>
            <p:cNvSpPr txBox="1"/>
            <p:nvPr/>
          </p:nvSpPr>
          <p:spPr>
            <a:xfrm>
              <a:off x="9123953" y="934806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F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BB336C5-FB1F-4E6A-BC15-40D5F399CA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94505" y="1812955"/>
              <a:ext cx="162877" cy="521644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D80D5D8-A88F-4D82-980B-1CF5CD1CA4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74482" y="938289"/>
              <a:ext cx="162877" cy="521644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32E1291-E57E-4AB7-B7D0-4C22748EE711}"/>
                </a:ext>
              </a:extLst>
            </p:cNvPr>
            <p:cNvSpPr txBox="1"/>
            <p:nvPr/>
          </p:nvSpPr>
          <p:spPr>
            <a:xfrm>
              <a:off x="9388333" y="1851139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F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0B45212-4373-4803-954F-78359DE57142}"/>
                </a:ext>
              </a:extLst>
            </p:cNvPr>
            <p:cNvSpPr txBox="1"/>
            <p:nvPr/>
          </p:nvSpPr>
          <p:spPr>
            <a:xfrm>
              <a:off x="4558461" y="1168698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P</a:t>
              </a:r>
              <a:r>
                <a:rPr lang="en-US" sz="2400" b="1" baseline="-25000" dirty="0"/>
                <a:t>1</a:t>
              </a:r>
              <a:endParaRPr lang="en-US" sz="2000" b="1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726E7F0-0809-45DA-BB18-7B6A84B2254D}"/>
                </a:ext>
              </a:extLst>
            </p:cNvPr>
            <p:cNvSpPr txBox="1"/>
            <p:nvPr/>
          </p:nvSpPr>
          <p:spPr>
            <a:xfrm>
              <a:off x="8478306" y="1174189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P</a:t>
              </a:r>
              <a:r>
                <a:rPr lang="en-US" sz="2400" b="1" baseline="-25000" dirty="0"/>
                <a:t>2</a:t>
              </a:r>
              <a:endParaRPr lang="en-US" sz="2000" b="1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ECD7F96-8EA5-49F4-9867-44BDAA265470}"/>
                </a:ext>
              </a:extLst>
            </p:cNvPr>
            <p:cNvSpPr txBox="1"/>
            <p:nvPr/>
          </p:nvSpPr>
          <p:spPr>
            <a:xfrm>
              <a:off x="6644273" y="12288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4731487-9D96-4E6C-802C-C9CC0D79A6F2}"/>
                </a:ext>
              </a:extLst>
            </p:cNvPr>
            <p:cNvSpPr txBox="1"/>
            <p:nvPr/>
          </p:nvSpPr>
          <p:spPr>
            <a:xfrm>
              <a:off x="6664964" y="17993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7F0FD99-4EF1-4B5F-B666-40EA5E9AD23F}"/>
                </a:ext>
              </a:extLst>
            </p:cNvPr>
            <p:cNvSpPr txBox="1"/>
            <p:nvPr/>
          </p:nvSpPr>
          <p:spPr>
            <a:xfrm>
              <a:off x="10600372" y="1228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808C77A-E303-4410-88DE-1087AA611D27}"/>
                </a:ext>
              </a:extLst>
            </p:cNvPr>
            <p:cNvSpPr txBox="1"/>
            <p:nvPr/>
          </p:nvSpPr>
          <p:spPr>
            <a:xfrm>
              <a:off x="10627713" y="17993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2A8E12F-2B71-4F6D-A13B-DC9EDC51BDB3}"/>
                </a:ext>
              </a:extLst>
            </p:cNvPr>
            <p:cNvSpPr txBox="1"/>
            <p:nvPr/>
          </p:nvSpPr>
          <p:spPr>
            <a:xfrm>
              <a:off x="5749011" y="2509018"/>
              <a:ext cx="1122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Aperture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80F6EA9-6B14-4932-95E5-FA3310E27542}"/>
                </a:ext>
              </a:extLst>
            </p:cNvPr>
            <p:cNvSpPr txBox="1"/>
            <p:nvPr/>
          </p:nvSpPr>
          <p:spPr>
            <a:xfrm>
              <a:off x="9807751" y="2509018"/>
              <a:ext cx="1122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Aperture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45C377B-FF29-403D-A2ED-EAC59FB9AACE}"/>
                </a:ext>
              </a:extLst>
            </p:cNvPr>
            <p:cNvCxnSpPr/>
            <p:nvPr/>
          </p:nvCxnSpPr>
          <p:spPr>
            <a:xfrm>
              <a:off x="7269874" y="877847"/>
              <a:ext cx="0" cy="194658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572E25-872B-4A2D-9FCD-E18F25B4E2CB}"/>
              </a:ext>
            </a:extLst>
          </p:cNvPr>
          <p:cNvSpPr txBox="1"/>
          <p:nvPr/>
        </p:nvSpPr>
        <p:spPr>
          <a:xfrm>
            <a:off x="2644495" y="6039059"/>
            <a:ext cx="5938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(Pauli 'force', quantum mechanical antibunching signal)</a:t>
            </a:r>
          </a:p>
        </p:txBody>
      </p:sp>
    </p:spTree>
    <p:extLst>
      <p:ext uri="{BB962C8B-B14F-4D97-AF65-F5344CB8AC3E}">
        <p14:creationId xmlns:p14="http://schemas.microsoft.com/office/powerpoint/2010/main" val="127904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7C8481C-7699-4165-8AB7-0A1A47C6E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90981" y="2901338"/>
            <a:ext cx="1959172" cy="3425687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37A247-130C-4CCA-BF2E-EBA5E8750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36" y="3350594"/>
            <a:ext cx="4138286" cy="27670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92D943A-9DED-4CD3-AE24-19DEC4690130}"/>
              </a:ext>
            </a:extLst>
          </p:cNvPr>
          <p:cNvSpPr/>
          <p:nvPr/>
        </p:nvSpPr>
        <p:spPr>
          <a:xfrm>
            <a:off x="7464438" y="3350594"/>
            <a:ext cx="1573967" cy="66684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8206C-BCC6-41D9-A057-4DE9CD3B621C}"/>
              </a:ext>
            </a:extLst>
          </p:cNvPr>
          <p:cNvSpPr txBox="1"/>
          <p:nvPr/>
        </p:nvSpPr>
        <p:spPr>
          <a:xfrm>
            <a:off x="907228" y="5808290"/>
            <a:ext cx="6669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[H. Kiesel, A. Renz, and F. Hasselbach, Nature </a:t>
            </a:r>
            <a:r>
              <a:rPr lang="de-DE" sz="2000" b="1" dirty="0"/>
              <a:t>418</a:t>
            </a:r>
            <a:r>
              <a:rPr lang="de-DE" sz="2000" dirty="0"/>
              <a:t>, 392 (2002)] </a:t>
            </a:r>
            <a:endParaRPr lang="en-US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510B85-D639-4CFB-83F6-04AD51C19F2B}"/>
              </a:ext>
            </a:extLst>
          </p:cNvPr>
          <p:cNvSpPr txBox="1"/>
          <p:nvPr/>
        </p:nvSpPr>
        <p:spPr>
          <a:xfrm>
            <a:off x="11392456" y="632305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3/16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9D3A3FC-7FD6-4556-9D99-4C4B98524A3B}"/>
              </a:ext>
            </a:extLst>
          </p:cNvPr>
          <p:cNvGrpSpPr/>
          <p:nvPr/>
        </p:nvGrpSpPr>
        <p:grpSpPr>
          <a:xfrm>
            <a:off x="2080195" y="589011"/>
            <a:ext cx="7834662" cy="2283331"/>
            <a:chOff x="3211021" y="625797"/>
            <a:chExt cx="7834662" cy="2283331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490AC4F-5DBF-4324-9960-1EFD6707B1E9}"/>
                </a:ext>
              </a:extLst>
            </p:cNvPr>
            <p:cNvSpPr txBox="1"/>
            <p:nvPr/>
          </p:nvSpPr>
          <p:spPr>
            <a:xfrm>
              <a:off x="3211021" y="625797"/>
              <a:ext cx="7459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(a)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D960012-EF92-4F9C-9674-4C1E44678ED6}"/>
                </a:ext>
              </a:extLst>
            </p:cNvPr>
            <p:cNvSpPr txBox="1"/>
            <p:nvPr/>
          </p:nvSpPr>
          <p:spPr>
            <a:xfrm>
              <a:off x="7265692" y="627908"/>
              <a:ext cx="7459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(b)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48C0531E-BE23-47FA-9080-0E927B53BB30}"/>
                </a:ext>
              </a:extLst>
            </p:cNvPr>
            <p:cNvSpPr/>
            <p:nvPr/>
          </p:nvSpPr>
          <p:spPr>
            <a:xfrm rot="5400000">
              <a:off x="10119620" y="2050769"/>
              <a:ext cx="490354" cy="579398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0787FC89-96CD-400F-BFAE-831615CB9291}"/>
                </a:ext>
              </a:extLst>
            </p:cNvPr>
            <p:cNvSpPr/>
            <p:nvPr/>
          </p:nvSpPr>
          <p:spPr>
            <a:xfrm rot="10800000">
              <a:off x="10067649" y="878332"/>
              <a:ext cx="567798" cy="533208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83BA41D1-7EA0-4552-A3B7-7156A773FE83}"/>
                </a:ext>
              </a:extLst>
            </p:cNvPr>
            <p:cNvSpPr/>
            <p:nvPr/>
          </p:nvSpPr>
          <p:spPr>
            <a:xfrm rot="5400000">
              <a:off x="6064949" y="2048024"/>
              <a:ext cx="490354" cy="579398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2BE5E8A-A7CF-462D-BC92-111B94BEB53E}"/>
                </a:ext>
              </a:extLst>
            </p:cNvPr>
            <p:cNvSpPr/>
            <p:nvPr/>
          </p:nvSpPr>
          <p:spPr>
            <a:xfrm rot="10800000">
              <a:off x="6012978" y="875587"/>
              <a:ext cx="567798" cy="533208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91217D6A-668C-4300-B410-23E476828FB1}"/>
                </a:ext>
              </a:extLst>
            </p:cNvPr>
            <p:cNvSpPr/>
            <p:nvPr/>
          </p:nvSpPr>
          <p:spPr>
            <a:xfrm rot="5400000">
              <a:off x="3910664" y="1071587"/>
              <a:ext cx="461664" cy="1257857"/>
            </a:xfrm>
            <a:prstGeom prst="triangl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0">
                  <a:srgbClr val="99BEE1"/>
                </a:gs>
                <a:gs pos="11000">
                  <a:schemeClr val="accent5">
                    <a:lumMod val="0"/>
                    <a:lumOff val="100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867F054D-A20E-4E95-81E9-A44E52BB9C42}"/>
                </a:ext>
              </a:extLst>
            </p:cNvPr>
            <p:cNvSpPr/>
            <p:nvPr/>
          </p:nvSpPr>
          <p:spPr>
            <a:xfrm rot="5400000">
              <a:off x="7840624" y="1049213"/>
              <a:ext cx="461664" cy="1257857"/>
            </a:xfrm>
            <a:prstGeom prst="triangl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0">
                  <a:srgbClr val="99BEE1"/>
                </a:gs>
                <a:gs pos="11000">
                  <a:schemeClr val="accent5">
                    <a:lumMod val="0"/>
                    <a:lumOff val="100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F3A615F-B023-481E-975D-631B404B0D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7382" y="1449851"/>
              <a:ext cx="184355" cy="1828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0F9BA7A-E3EC-4B71-AD61-7A6B8F7080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91471" y="1609075"/>
              <a:ext cx="184355" cy="1828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BBA1093-DF20-4C71-9FEB-8E4F578378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1902" y="1658958"/>
              <a:ext cx="184355" cy="1828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3CB878C-4C6D-40BF-BD90-C6FE7D999AB3}"/>
                </a:ext>
              </a:extLst>
            </p:cNvPr>
            <p:cNvGrpSpPr/>
            <p:nvPr/>
          </p:nvGrpSpPr>
          <p:grpSpPr>
            <a:xfrm>
              <a:off x="10439353" y="1164585"/>
              <a:ext cx="588935" cy="485694"/>
              <a:chOff x="11220773" y="2278641"/>
              <a:chExt cx="588935" cy="485694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4388226C-4B3B-46CF-8C4E-E7DD2453FB30}"/>
                  </a:ext>
                </a:extLst>
              </p:cNvPr>
              <p:cNvCxnSpPr/>
              <p:nvPr/>
            </p:nvCxnSpPr>
            <p:spPr>
              <a:xfrm>
                <a:off x="11220773" y="2278641"/>
                <a:ext cx="588935" cy="253655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2C9557A7-01EF-465E-8DAB-A51796F251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20773" y="2517548"/>
                <a:ext cx="588935" cy="24678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9978F4FD-5FF4-45AC-BC6B-8AA480D108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15806" y="2355057"/>
                <a:ext cx="1" cy="32821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AD2A7F40-6890-48D4-B5CD-831A961BD2DA}"/>
                </a:ext>
              </a:extLst>
            </p:cNvPr>
            <p:cNvSpPr/>
            <p:nvPr/>
          </p:nvSpPr>
          <p:spPr>
            <a:xfrm rot="5400000">
              <a:off x="10668226" y="1228448"/>
              <a:ext cx="309485" cy="36667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F3FD05B-EFEE-4ED2-9CCD-33FEE451B213}"/>
                </a:ext>
              </a:extLst>
            </p:cNvPr>
            <p:cNvGrpSpPr/>
            <p:nvPr/>
          </p:nvGrpSpPr>
          <p:grpSpPr>
            <a:xfrm>
              <a:off x="10456748" y="1736539"/>
              <a:ext cx="588935" cy="485694"/>
              <a:chOff x="11220773" y="2278641"/>
              <a:chExt cx="588935" cy="485694"/>
            </a:xfrm>
          </p:grpSpPr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ED7D4DDA-3494-4F9F-BBB8-F6A963110864}"/>
                  </a:ext>
                </a:extLst>
              </p:cNvPr>
              <p:cNvCxnSpPr/>
              <p:nvPr/>
            </p:nvCxnSpPr>
            <p:spPr>
              <a:xfrm>
                <a:off x="11220773" y="2278641"/>
                <a:ext cx="588935" cy="253655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90F2EA19-8883-4B37-9D0F-E0EC03BA76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20773" y="2517548"/>
                <a:ext cx="588935" cy="246787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1ADA0784-EC76-402F-ACCC-DD0A9FDEE8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15806" y="2355057"/>
                <a:ext cx="1" cy="328211"/>
              </a:xfrm>
              <a:prstGeom prst="line">
                <a:avLst/>
              </a:prstGeom>
              <a:ln w="254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83442E3C-CFBD-4A2A-A83B-26448E56AFF4}"/>
                </a:ext>
              </a:extLst>
            </p:cNvPr>
            <p:cNvSpPr/>
            <p:nvPr/>
          </p:nvSpPr>
          <p:spPr>
            <a:xfrm rot="5400000">
              <a:off x="10685621" y="1803868"/>
              <a:ext cx="309485" cy="366678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28185A47-88BA-4651-B604-4AE224B2A2F7}"/>
                </a:ext>
              </a:extLst>
            </p:cNvPr>
            <p:cNvGrpSpPr/>
            <p:nvPr/>
          </p:nvGrpSpPr>
          <p:grpSpPr>
            <a:xfrm>
              <a:off x="6488981" y="1160645"/>
              <a:ext cx="588935" cy="485694"/>
              <a:chOff x="11220773" y="2278641"/>
              <a:chExt cx="588935" cy="485694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6870BD4A-0E1A-4CE6-8FE7-13E282673687}"/>
                  </a:ext>
                </a:extLst>
              </p:cNvPr>
              <p:cNvCxnSpPr/>
              <p:nvPr/>
            </p:nvCxnSpPr>
            <p:spPr>
              <a:xfrm>
                <a:off x="11220773" y="2278641"/>
                <a:ext cx="588935" cy="253655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843B26C1-509D-45AA-960B-77DB88310F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20773" y="2517548"/>
                <a:ext cx="588935" cy="24678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5DBB62A-4732-4513-8780-7D1A95F98C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15806" y="2355057"/>
                <a:ext cx="1" cy="32821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67AB52BD-AD67-4D0E-8628-CCA3D6882EB7}"/>
                </a:ext>
              </a:extLst>
            </p:cNvPr>
            <p:cNvSpPr/>
            <p:nvPr/>
          </p:nvSpPr>
          <p:spPr>
            <a:xfrm rot="5400000">
              <a:off x="6717854" y="1224508"/>
              <a:ext cx="309485" cy="36667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31433888-23D5-4277-AEA2-4A2A87972279}"/>
                </a:ext>
              </a:extLst>
            </p:cNvPr>
            <p:cNvGrpSpPr/>
            <p:nvPr/>
          </p:nvGrpSpPr>
          <p:grpSpPr>
            <a:xfrm>
              <a:off x="6506376" y="1732599"/>
              <a:ext cx="588935" cy="485694"/>
              <a:chOff x="11220773" y="2278641"/>
              <a:chExt cx="588935" cy="485694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3633EEFE-0B31-4935-B735-2FC66E66C2C3}"/>
                  </a:ext>
                </a:extLst>
              </p:cNvPr>
              <p:cNvCxnSpPr/>
              <p:nvPr/>
            </p:nvCxnSpPr>
            <p:spPr>
              <a:xfrm>
                <a:off x="11220773" y="2278641"/>
                <a:ext cx="588935" cy="253655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372746FA-736F-48BB-85ED-EAB2BFDB1D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20773" y="2517548"/>
                <a:ext cx="588935" cy="246787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1350A4B1-8273-461D-9FC7-0198BD4CB5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15806" y="2355057"/>
                <a:ext cx="1" cy="328211"/>
              </a:xfrm>
              <a:prstGeom prst="line">
                <a:avLst/>
              </a:prstGeom>
              <a:ln w="254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E1CE7530-FC0A-4C9B-87DF-D90B48636A6B}"/>
                </a:ext>
              </a:extLst>
            </p:cNvPr>
            <p:cNvSpPr/>
            <p:nvPr/>
          </p:nvSpPr>
          <p:spPr>
            <a:xfrm rot="5400000">
              <a:off x="6735249" y="1799928"/>
              <a:ext cx="309485" cy="366678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1DA33FD-CB27-4464-9FCB-91EA8B030901}"/>
                </a:ext>
              </a:extLst>
            </p:cNvPr>
            <p:cNvSpPr/>
            <p:nvPr/>
          </p:nvSpPr>
          <p:spPr>
            <a:xfrm>
              <a:off x="4139670" y="2056699"/>
              <a:ext cx="973770" cy="490354"/>
            </a:xfrm>
            <a:custGeom>
              <a:avLst/>
              <a:gdLst>
                <a:gd name="connsiteX0" fmla="*/ 1139021 w 1691776"/>
                <a:gd name="connsiteY0" fmla="*/ 0 h 1796715"/>
                <a:gd name="connsiteX1" fmla="*/ 882347 w 1691776"/>
                <a:gd name="connsiteY1" fmla="*/ 144378 h 1796715"/>
                <a:gd name="connsiteX2" fmla="*/ 1379653 w 1691776"/>
                <a:gd name="connsiteY2" fmla="*/ 288757 h 1796715"/>
                <a:gd name="connsiteX3" fmla="*/ 641716 w 1691776"/>
                <a:gd name="connsiteY3" fmla="*/ 513347 h 1796715"/>
                <a:gd name="connsiteX4" fmla="*/ 1684453 w 1691776"/>
                <a:gd name="connsiteY4" fmla="*/ 673768 h 1796715"/>
                <a:gd name="connsiteX5" fmla="*/ 31 w 1691776"/>
                <a:gd name="connsiteY5" fmla="*/ 946484 h 1796715"/>
                <a:gd name="connsiteX6" fmla="*/ 1636326 w 1691776"/>
                <a:gd name="connsiteY6" fmla="*/ 1138989 h 1796715"/>
                <a:gd name="connsiteX7" fmla="*/ 737968 w 1691776"/>
                <a:gd name="connsiteY7" fmla="*/ 1347536 h 1796715"/>
                <a:gd name="connsiteX8" fmla="*/ 1443821 w 1691776"/>
                <a:gd name="connsiteY8" fmla="*/ 1572126 h 1796715"/>
                <a:gd name="connsiteX9" fmla="*/ 978600 w 1691776"/>
                <a:gd name="connsiteY9" fmla="*/ 1684421 h 1796715"/>
                <a:gd name="connsiteX10" fmla="*/ 1251316 w 1691776"/>
                <a:gd name="connsiteY10" fmla="*/ 1796715 h 179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776" h="1796715">
                  <a:moveTo>
                    <a:pt x="1139021" y="0"/>
                  </a:moveTo>
                  <a:cubicBezTo>
                    <a:pt x="990631" y="48126"/>
                    <a:pt x="842242" y="96252"/>
                    <a:pt x="882347" y="144378"/>
                  </a:cubicBezTo>
                  <a:cubicBezTo>
                    <a:pt x="922452" y="192504"/>
                    <a:pt x="1419758" y="227262"/>
                    <a:pt x="1379653" y="288757"/>
                  </a:cubicBezTo>
                  <a:cubicBezTo>
                    <a:pt x="1339548" y="350252"/>
                    <a:pt x="590916" y="449179"/>
                    <a:pt x="641716" y="513347"/>
                  </a:cubicBezTo>
                  <a:cubicBezTo>
                    <a:pt x="692516" y="577516"/>
                    <a:pt x="1791400" y="601579"/>
                    <a:pt x="1684453" y="673768"/>
                  </a:cubicBezTo>
                  <a:cubicBezTo>
                    <a:pt x="1577506" y="745957"/>
                    <a:pt x="8052" y="868947"/>
                    <a:pt x="31" y="946484"/>
                  </a:cubicBezTo>
                  <a:cubicBezTo>
                    <a:pt x="-7990" y="1024021"/>
                    <a:pt x="1513337" y="1072147"/>
                    <a:pt x="1636326" y="1138989"/>
                  </a:cubicBezTo>
                  <a:cubicBezTo>
                    <a:pt x="1759316" y="1205831"/>
                    <a:pt x="770052" y="1275347"/>
                    <a:pt x="737968" y="1347536"/>
                  </a:cubicBezTo>
                  <a:cubicBezTo>
                    <a:pt x="705884" y="1419725"/>
                    <a:pt x="1403716" y="1515979"/>
                    <a:pt x="1443821" y="1572126"/>
                  </a:cubicBezTo>
                  <a:cubicBezTo>
                    <a:pt x="1483926" y="1628273"/>
                    <a:pt x="1010684" y="1646990"/>
                    <a:pt x="978600" y="1684421"/>
                  </a:cubicBezTo>
                  <a:cubicBezTo>
                    <a:pt x="946516" y="1721852"/>
                    <a:pt x="1098916" y="1759283"/>
                    <a:pt x="1251316" y="179671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1238D0D8-EAA7-4527-92FD-0532A39620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8618" y="1700517"/>
              <a:ext cx="1" cy="35888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87CD8DD-1BB0-4A87-A18A-3725DA038584}"/>
                </a:ext>
              </a:extLst>
            </p:cNvPr>
            <p:cNvSpPr/>
            <p:nvPr/>
          </p:nvSpPr>
          <p:spPr>
            <a:xfrm>
              <a:off x="8058624" y="2046403"/>
              <a:ext cx="973770" cy="490354"/>
            </a:xfrm>
            <a:custGeom>
              <a:avLst/>
              <a:gdLst>
                <a:gd name="connsiteX0" fmla="*/ 1139021 w 1691776"/>
                <a:gd name="connsiteY0" fmla="*/ 0 h 1796715"/>
                <a:gd name="connsiteX1" fmla="*/ 882347 w 1691776"/>
                <a:gd name="connsiteY1" fmla="*/ 144378 h 1796715"/>
                <a:gd name="connsiteX2" fmla="*/ 1379653 w 1691776"/>
                <a:gd name="connsiteY2" fmla="*/ 288757 h 1796715"/>
                <a:gd name="connsiteX3" fmla="*/ 641716 w 1691776"/>
                <a:gd name="connsiteY3" fmla="*/ 513347 h 1796715"/>
                <a:gd name="connsiteX4" fmla="*/ 1684453 w 1691776"/>
                <a:gd name="connsiteY4" fmla="*/ 673768 h 1796715"/>
                <a:gd name="connsiteX5" fmla="*/ 31 w 1691776"/>
                <a:gd name="connsiteY5" fmla="*/ 946484 h 1796715"/>
                <a:gd name="connsiteX6" fmla="*/ 1636326 w 1691776"/>
                <a:gd name="connsiteY6" fmla="*/ 1138989 h 1796715"/>
                <a:gd name="connsiteX7" fmla="*/ 737968 w 1691776"/>
                <a:gd name="connsiteY7" fmla="*/ 1347536 h 1796715"/>
                <a:gd name="connsiteX8" fmla="*/ 1443821 w 1691776"/>
                <a:gd name="connsiteY8" fmla="*/ 1572126 h 1796715"/>
                <a:gd name="connsiteX9" fmla="*/ 978600 w 1691776"/>
                <a:gd name="connsiteY9" fmla="*/ 1684421 h 1796715"/>
                <a:gd name="connsiteX10" fmla="*/ 1251316 w 1691776"/>
                <a:gd name="connsiteY10" fmla="*/ 1796715 h 179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776" h="1796715">
                  <a:moveTo>
                    <a:pt x="1139021" y="0"/>
                  </a:moveTo>
                  <a:cubicBezTo>
                    <a:pt x="990631" y="48126"/>
                    <a:pt x="842242" y="96252"/>
                    <a:pt x="882347" y="144378"/>
                  </a:cubicBezTo>
                  <a:cubicBezTo>
                    <a:pt x="922452" y="192504"/>
                    <a:pt x="1419758" y="227262"/>
                    <a:pt x="1379653" y="288757"/>
                  </a:cubicBezTo>
                  <a:cubicBezTo>
                    <a:pt x="1339548" y="350252"/>
                    <a:pt x="590916" y="449179"/>
                    <a:pt x="641716" y="513347"/>
                  </a:cubicBezTo>
                  <a:cubicBezTo>
                    <a:pt x="692516" y="577516"/>
                    <a:pt x="1791400" y="601579"/>
                    <a:pt x="1684453" y="673768"/>
                  </a:cubicBezTo>
                  <a:cubicBezTo>
                    <a:pt x="1577506" y="745957"/>
                    <a:pt x="8052" y="868947"/>
                    <a:pt x="31" y="946484"/>
                  </a:cubicBezTo>
                  <a:cubicBezTo>
                    <a:pt x="-7990" y="1024021"/>
                    <a:pt x="1513337" y="1072147"/>
                    <a:pt x="1636326" y="1138989"/>
                  </a:cubicBezTo>
                  <a:cubicBezTo>
                    <a:pt x="1759316" y="1205831"/>
                    <a:pt x="770052" y="1275347"/>
                    <a:pt x="737968" y="1347536"/>
                  </a:cubicBezTo>
                  <a:cubicBezTo>
                    <a:pt x="705884" y="1419725"/>
                    <a:pt x="1403716" y="1515979"/>
                    <a:pt x="1443821" y="1572126"/>
                  </a:cubicBezTo>
                  <a:cubicBezTo>
                    <a:pt x="1483926" y="1628273"/>
                    <a:pt x="1010684" y="1646990"/>
                    <a:pt x="978600" y="1684421"/>
                  </a:cubicBezTo>
                  <a:cubicBezTo>
                    <a:pt x="946516" y="1721852"/>
                    <a:pt x="1098916" y="1759283"/>
                    <a:pt x="1251316" y="179671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2DE5B14E-F278-4389-8076-5674CE2C3E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7572" y="1674198"/>
              <a:ext cx="1" cy="35888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326F9F3-1586-4C5E-955D-431A19D659A7}"/>
                </a:ext>
              </a:extLst>
            </p:cNvPr>
            <p:cNvSpPr txBox="1"/>
            <p:nvPr/>
          </p:nvSpPr>
          <p:spPr>
            <a:xfrm>
              <a:off x="9123953" y="934806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F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A06EC1DB-A061-417E-BE21-C641F7C780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94505" y="1812955"/>
              <a:ext cx="162877" cy="521644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866CEC7B-54F8-4D2C-BA82-2604785EF9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74482" y="938289"/>
              <a:ext cx="162877" cy="521644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BD474B6-07A3-49B5-B1C9-123A18F438D1}"/>
                </a:ext>
              </a:extLst>
            </p:cNvPr>
            <p:cNvSpPr txBox="1"/>
            <p:nvPr/>
          </p:nvSpPr>
          <p:spPr>
            <a:xfrm>
              <a:off x="9388333" y="1851139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F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5058513-90ED-4F47-8E22-79BAE5D784A0}"/>
                </a:ext>
              </a:extLst>
            </p:cNvPr>
            <p:cNvSpPr txBox="1"/>
            <p:nvPr/>
          </p:nvSpPr>
          <p:spPr>
            <a:xfrm>
              <a:off x="4558461" y="1168698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P</a:t>
              </a:r>
              <a:r>
                <a:rPr lang="en-US" sz="2400" b="1" baseline="-25000" dirty="0"/>
                <a:t>1</a:t>
              </a:r>
              <a:endParaRPr lang="en-US" sz="2000" b="1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DAC1E86-CA9F-4426-ADDC-B0FE25438049}"/>
                </a:ext>
              </a:extLst>
            </p:cNvPr>
            <p:cNvSpPr txBox="1"/>
            <p:nvPr/>
          </p:nvSpPr>
          <p:spPr>
            <a:xfrm>
              <a:off x="8478306" y="1174189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P</a:t>
              </a:r>
              <a:r>
                <a:rPr lang="en-US" sz="2400" b="1" baseline="-25000" dirty="0"/>
                <a:t>2</a:t>
              </a:r>
              <a:endParaRPr lang="en-US" sz="2000" b="1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A069981-D135-4E17-99EB-EE4A4F87C597}"/>
                </a:ext>
              </a:extLst>
            </p:cNvPr>
            <p:cNvSpPr txBox="1"/>
            <p:nvPr/>
          </p:nvSpPr>
          <p:spPr>
            <a:xfrm>
              <a:off x="6644273" y="12288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679D013-3674-482D-8EFB-8130FCCC79F7}"/>
                </a:ext>
              </a:extLst>
            </p:cNvPr>
            <p:cNvSpPr txBox="1"/>
            <p:nvPr/>
          </p:nvSpPr>
          <p:spPr>
            <a:xfrm>
              <a:off x="6664964" y="17993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86BDBFA-45CC-4F5A-8D0C-813CD8C8A496}"/>
                </a:ext>
              </a:extLst>
            </p:cNvPr>
            <p:cNvSpPr txBox="1"/>
            <p:nvPr/>
          </p:nvSpPr>
          <p:spPr>
            <a:xfrm>
              <a:off x="10600372" y="1228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B608BA4-802C-46C3-BEBB-5ECBA8BA4DBD}"/>
                </a:ext>
              </a:extLst>
            </p:cNvPr>
            <p:cNvSpPr txBox="1"/>
            <p:nvPr/>
          </p:nvSpPr>
          <p:spPr>
            <a:xfrm>
              <a:off x="10627713" y="17993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1CB8D8C-B2FE-48F4-B583-B1793E77D58F}"/>
                </a:ext>
              </a:extLst>
            </p:cNvPr>
            <p:cNvSpPr txBox="1"/>
            <p:nvPr/>
          </p:nvSpPr>
          <p:spPr>
            <a:xfrm>
              <a:off x="5749011" y="2509018"/>
              <a:ext cx="1122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Aperture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0F5732C-726A-4C03-A1DC-24FAEC420698}"/>
                </a:ext>
              </a:extLst>
            </p:cNvPr>
            <p:cNvSpPr txBox="1"/>
            <p:nvPr/>
          </p:nvSpPr>
          <p:spPr>
            <a:xfrm>
              <a:off x="9807751" y="2509018"/>
              <a:ext cx="1122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Aperture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C0BE607-7DBA-47C6-9BD0-7F9E8038E00C}"/>
                </a:ext>
              </a:extLst>
            </p:cNvPr>
            <p:cNvCxnSpPr/>
            <p:nvPr/>
          </p:nvCxnSpPr>
          <p:spPr>
            <a:xfrm>
              <a:off x="7269874" y="877847"/>
              <a:ext cx="0" cy="194658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A66CAA3-0C8C-4A4C-AD46-6980BD2F6338}"/>
              </a:ext>
            </a:extLst>
          </p:cNvPr>
          <p:cNvSpPr txBox="1"/>
          <p:nvPr/>
        </p:nvSpPr>
        <p:spPr>
          <a:xfrm>
            <a:off x="5817399" y="404103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9AC5D62-137E-4D8E-8AF9-3880C55C8AEA}"/>
              </a:ext>
            </a:extLst>
          </p:cNvPr>
          <p:cNvSpPr txBox="1"/>
          <p:nvPr/>
        </p:nvSpPr>
        <p:spPr>
          <a:xfrm>
            <a:off x="5817399" y="473410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460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3A312590-5DFB-47E6-863B-048C395FC0FF}"/>
              </a:ext>
            </a:extLst>
          </p:cNvPr>
          <p:cNvSpPr txBox="1"/>
          <p:nvPr/>
        </p:nvSpPr>
        <p:spPr>
          <a:xfrm>
            <a:off x="195571" y="635742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4/16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026289-4537-4222-A350-22D601506713}"/>
              </a:ext>
            </a:extLst>
          </p:cNvPr>
          <p:cNvCxnSpPr>
            <a:cxnSpLocks/>
          </p:cNvCxnSpPr>
          <p:nvPr/>
        </p:nvCxnSpPr>
        <p:spPr>
          <a:xfrm>
            <a:off x="3621762" y="585959"/>
            <a:ext cx="1239187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F07D94-C134-4A34-B4FA-149009B36D70}"/>
              </a:ext>
            </a:extLst>
          </p:cNvPr>
          <p:cNvCxnSpPr>
            <a:cxnSpLocks/>
          </p:cNvCxnSpPr>
          <p:nvPr/>
        </p:nvCxnSpPr>
        <p:spPr>
          <a:xfrm flipV="1">
            <a:off x="4845959" y="585959"/>
            <a:ext cx="799475" cy="249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FF9110C-A049-409A-A3F8-9451628A9206}"/>
              </a:ext>
            </a:extLst>
          </p:cNvPr>
          <p:cNvSpPr txBox="1"/>
          <p:nvPr/>
        </p:nvSpPr>
        <p:spPr>
          <a:xfrm>
            <a:off x="3809290" y="123174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3.4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3E0CCA-8C56-4A65-9AC7-E4F99413519C}"/>
              </a:ext>
            </a:extLst>
          </p:cNvPr>
          <p:cNvSpPr txBox="1"/>
          <p:nvPr/>
        </p:nvSpPr>
        <p:spPr>
          <a:xfrm>
            <a:off x="4766635" y="123174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1.4 cm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3BF21D-2C1F-409A-B0AC-15E991EA2C2F}"/>
              </a:ext>
            </a:extLst>
          </p:cNvPr>
          <p:cNvGrpSpPr/>
          <p:nvPr/>
        </p:nvGrpSpPr>
        <p:grpSpPr>
          <a:xfrm>
            <a:off x="2080195" y="589011"/>
            <a:ext cx="7834662" cy="2283331"/>
            <a:chOff x="3211021" y="625797"/>
            <a:chExt cx="7834662" cy="2283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628323-B183-4E0E-B4DE-AB08EEDD04EA}"/>
                </a:ext>
              </a:extLst>
            </p:cNvPr>
            <p:cNvSpPr txBox="1"/>
            <p:nvPr/>
          </p:nvSpPr>
          <p:spPr>
            <a:xfrm>
              <a:off x="3211021" y="625797"/>
              <a:ext cx="7459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(a)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AA0AAE-2D95-410A-AC87-51A8FF0D08F1}"/>
                </a:ext>
              </a:extLst>
            </p:cNvPr>
            <p:cNvSpPr txBox="1"/>
            <p:nvPr/>
          </p:nvSpPr>
          <p:spPr>
            <a:xfrm>
              <a:off x="7265692" y="627908"/>
              <a:ext cx="7459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(b)</a:t>
              </a: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36D7F52-857F-4E8C-A8BA-055522DBC796}"/>
                </a:ext>
              </a:extLst>
            </p:cNvPr>
            <p:cNvSpPr/>
            <p:nvPr/>
          </p:nvSpPr>
          <p:spPr>
            <a:xfrm rot="5400000">
              <a:off x="10119620" y="2050769"/>
              <a:ext cx="490354" cy="579398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6DC56673-8596-41C9-9673-7CB6651E769A}"/>
                </a:ext>
              </a:extLst>
            </p:cNvPr>
            <p:cNvSpPr/>
            <p:nvPr/>
          </p:nvSpPr>
          <p:spPr>
            <a:xfrm rot="10800000">
              <a:off x="10067649" y="878332"/>
              <a:ext cx="567798" cy="533208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6C20CAF2-FACB-472D-80A9-06F975750791}"/>
                </a:ext>
              </a:extLst>
            </p:cNvPr>
            <p:cNvSpPr/>
            <p:nvPr/>
          </p:nvSpPr>
          <p:spPr>
            <a:xfrm rot="5400000">
              <a:off x="6064949" y="2048024"/>
              <a:ext cx="490354" cy="579398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0D2F1753-759A-4255-9CB3-D26369D99DC2}"/>
                </a:ext>
              </a:extLst>
            </p:cNvPr>
            <p:cNvSpPr/>
            <p:nvPr/>
          </p:nvSpPr>
          <p:spPr>
            <a:xfrm rot="10800000">
              <a:off x="6012978" y="875587"/>
              <a:ext cx="567798" cy="533208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12B7AD48-594C-4925-9E2C-D07AEAF89051}"/>
                </a:ext>
              </a:extLst>
            </p:cNvPr>
            <p:cNvSpPr/>
            <p:nvPr/>
          </p:nvSpPr>
          <p:spPr>
            <a:xfrm rot="5400000">
              <a:off x="3910664" y="1071587"/>
              <a:ext cx="461664" cy="1257857"/>
            </a:xfrm>
            <a:prstGeom prst="triangl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0">
                  <a:srgbClr val="99BEE1"/>
                </a:gs>
                <a:gs pos="11000">
                  <a:schemeClr val="accent5">
                    <a:lumMod val="0"/>
                    <a:lumOff val="100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C6636CA-E83C-424D-97A8-9E5B5CB3ED0D}"/>
                </a:ext>
              </a:extLst>
            </p:cNvPr>
            <p:cNvSpPr/>
            <p:nvPr/>
          </p:nvSpPr>
          <p:spPr>
            <a:xfrm rot="5400000">
              <a:off x="7840624" y="1049213"/>
              <a:ext cx="461664" cy="1257857"/>
            </a:xfrm>
            <a:prstGeom prst="triangl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0">
                  <a:srgbClr val="99BEE1"/>
                </a:gs>
                <a:gs pos="11000">
                  <a:schemeClr val="accent5">
                    <a:lumMod val="0"/>
                    <a:lumOff val="100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56EDC9A-2EAF-4CD4-ADBE-599EE8259D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7382" y="1449851"/>
              <a:ext cx="184355" cy="1828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900551B-3DAA-4CB7-8A2B-8BB3EEB182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91471" y="1609075"/>
              <a:ext cx="184355" cy="1828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0E242B0-1C44-4AAA-AB58-A711EA249D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1902" y="1658958"/>
              <a:ext cx="184355" cy="1828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C9E9626-F3DE-4915-912A-C501267192CD}"/>
                </a:ext>
              </a:extLst>
            </p:cNvPr>
            <p:cNvGrpSpPr/>
            <p:nvPr/>
          </p:nvGrpSpPr>
          <p:grpSpPr>
            <a:xfrm>
              <a:off x="10439353" y="1164585"/>
              <a:ext cx="588935" cy="485694"/>
              <a:chOff x="11220773" y="2278641"/>
              <a:chExt cx="588935" cy="485694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8D87A95-42D3-4B64-8F30-CF3C034F17C7}"/>
                  </a:ext>
                </a:extLst>
              </p:cNvPr>
              <p:cNvCxnSpPr/>
              <p:nvPr/>
            </p:nvCxnSpPr>
            <p:spPr>
              <a:xfrm>
                <a:off x="11220773" y="2278641"/>
                <a:ext cx="588935" cy="253655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C37239B-3F01-437C-BFB2-762E65757F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20773" y="2517548"/>
                <a:ext cx="588935" cy="24678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DA7C5EA-CD2F-4CBF-BAE0-38E251E878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15806" y="2355057"/>
                <a:ext cx="1" cy="32821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EC880BBA-9ED5-4F4C-B3BB-09DB44E2D70D}"/>
                </a:ext>
              </a:extLst>
            </p:cNvPr>
            <p:cNvSpPr/>
            <p:nvPr/>
          </p:nvSpPr>
          <p:spPr>
            <a:xfrm rot="5400000">
              <a:off x="10668226" y="1228448"/>
              <a:ext cx="309485" cy="36667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ED9A313-9BB7-4D78-881B-ADD620A06AA2}"/>
                </a:ext>
              </a:extLst>
            </p:cNvPr>
            <p:cNvGrpSpPr/>
            <p:nvPr/>
          </p:nvGrpSpPr>
          <p:grpSpPr>
            <a:xfrm>
              <a:off x="10456748" y="1736539"/>
              <a:ext cx="588935" cy="485694"/>
              <a:chOff x="11220773" y="2278641"/>
              <a:chExt cx="588935" cy="485694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6539E14-017D-4C93-9604-2A7D255DFCF2}"/>
                  </a:ext>
                </a:extLst>
              </p:cNvPr>
              <p:cNvCxnSpPr/>
              <p:nvPr/>
            </p:nvCxnSpPr>
            <p:spPr>
              <a:xfrm>
                <a:off x="11220773" y="2278641"/>
                <a:ext cx="588935" cy="253655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ED14A48-204F-4CE1-8433-5C0730B54D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20773" y="2517548"/>
                <a:ext cx="588935" cy="246787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6A2B19E-C037-4C6A-9A12-4BE3B1277F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15806" y="2355057"/>
                <a:ext cx="1" cy="328211"/>
              </a:xfrm>
              <a:prstGeom prst="line">
                <a:avLst/>
              </a:prstGeom>
              <a:ln w="254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61513B59-A704-47CF-BC4F-FB0CEA34B0EC}"/>
                </a:ext>
              </a:extLst>
            </p:cNvPr>
            <p:cNvSpPr/>
            <p:nvPr/>
          </p:nvSpPr>
          <p:spPr>
            <a:xfrm rot="5400000">
              <a:off x="10685621" y="1803868"/>
              <a:ext cx="309485" cy="366678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2713317-847A-47C4-BB8F-C770E03BB8E9}"/>
                </a:ext>
              </a:extLst>
            </p:cNvPr>
            <p:cNvGrpSpPr/>
            <p:nvPr/>
          </p:nvGrpSpPr>
          <p:grpSpPr>
            <a:xfrm>
              <a:off x="6488981" y="1160645"/>
              <a:ext cx="588935" cy="485694"/>
              <a:chOff x="11220773" y="2278641"/>
              <a:chExt cx="588935" cy="485694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87162525-D917-4FBA-84BF-A0E30C093774}"/>
                  </a:ext>
                </a:extLst>
              </p:cNvPr>
              <p:cNvCxnSpPr/>
              <p:nvPr/>
            </p:nvCxnSpPr>
            <p:spPr>
              <a:xfrm>
                <a:off x="11220773" y="2278641"/>
                <a:ext cx="588935" cy="253655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01D26B4B-FEF5-4B84-B21A-DC8E90FE8B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20773" y="2517548"/>
                <a:ext cx="588935" cy="24678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6FC84EB4-04EF-4634-B3D0-328A362C78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15806" y="2355057"/>
                <a:ext cx="1" cy="32821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7B05ED25-99C0-4B8E-8B3C-9C122EF8DF16}"/>
                </a:ext>
              </a:extLst>
            </p:cNvPr>
            <p:cNvSpPr/>
            <p:nvPr/>
          </p:nvSpPr>
          <p:spPr>
            <a:xfrm rot="5400000">
              <a:off x="6717854" y="1224508"/>
              <a:ext cx="309485" cy="36667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D4315D8-1710-4382-8CA3-25CB3BD79267}"/>
                </a:ext>
              </a:extLst>
            </p:cNvPr>
            <p:cNvGrpSpPr/>
            <p:nvPr/>
          </p:nvGrpSpPr>
          <p:grpSpPr>
            <a:xfrm>
              <a:off x="6506376" y="1732599"/>
              <a:ext cx="588935" cy="485694"/>
              <a:chOff x="11220773" y="2278641"/>
              <a:chExt cx="588935" cy="485694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EAD0083-D005-4149-A765-817207BCBF0C}"/>
                  </a:ext>
                </a:extLst>
              </p:cNvPr>
              <p:cNvCxnSpPr/>
              <p:nvPr/>
            </p:nvCxnSpPr>
            <p:spPr>
              <a:xfrm>
                <a:off x="11220773" y="2278641"/>
                <a:ext cx="588935" cy="253655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100AD71D-F5BD-4E47-A7BE-7227AC1DE4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20773" y="2517548"/>
                <a:ext cx="588935" cy="246787"/>
              </a:xfrm>
              <a:prstGeom prst="line">
                <a:avLst/>
              </a:prstGeom>
              <a:ln w="508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B5E6AD6-40CD-4F24-8788-25B233D420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415806" y="2355057"/>
                <a:ext cx="1" cy="328211"/>
              </a:xfrm>
              <a:prstGeom prst="line">
                <a:avLst/>
              </a:prstGeom>
              <a:ln w="254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42E70657-8516-4E9E-9782-5B9E2D6171C5}"/>
                </a:ext>
              </a:extLst>
            </p:cNvPr>
            <p:cNvSpPr/>
            <p:nvPr/>
          </p:nvSpPr>
          <p:spPr>
            <a:xfrm rot="5400000">
              <a:off x="6735249" y="1799928"/>
              <a:ext cx="309485" cy="366678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29E0BA0-DCE9-4DF0-9D65-46359BC59E67}"/>
                </a:ext>
              </a:extLst>
            </p:cNvPr>
            <p:cNvSpPr/>
            <p:nvPr/>
          </p:nvSpPr>
          <p:spPr>
            <a:xfrm>
              <a:off x="4139670" y="2056699"/>
              <a:ext cx="973770" cy="490354"/>
            </a:xfrm>
            <a:custGeom>
              <a:avLst/>
              <a:gdLst>
                <a:gd name="connsiteX0" fmla="*/ 1139021 w 1691776"/>
                <a:gd name="connsiteY0" fmla="*/ 0 h 1796715"/>
                <a:gd name="connsiteX1" fmla="*/ 882347 w 1691776"/>
                <a:gd name="connsiteY1" fmla="*/ 144378 h 1796715"/>
                <a:gd name="connsiteX2" fmla="*/ 1379653 w 1691776"/>
                <a:gd name="connsiteY2" fmla="*/ 288757 h 1796715"/>
                <a:gd name="connsiteX3" fmla="*/ 641716 w 1691776"/>
                <a:gd name="connsiteY3" fmla="*/ 513347 h 1796715"/>
                <a:gd name="connsiteX4" fmla="*/ 1684453 w 1691776"/>
                <a:gd name="connsiteY4" fmla="*/ 673768 h 1796715"/>
                <a:gd name="connsiteX5" fmla="*/ 31 w 1691776"/>
                <a:gd name="connsiteY5" fmla="*/ 946484 h 1796715"/>
                <a:gd name="connsiteX6" fmla="*/ 1636326 w 1691776"/>
                <a:gd name="connsiteY6" fmla="*/ 1138989 h 1796715"/>
                <a:gd name="connsiteX7" fmla="*/ 737968 w 1691776"/>
                <a:gd name="connsiteY7" fmla="*/ 1347536 h 1796715"/>
                <a:gd name="connsiteX8" fmla="*/ 1443821 w 1691776"/>
                <a:gd name="connsiteY8" fmla="*/ 1572126 h 1796715"/>
                <a:gd name="connsiteX9" fmla="*/ 978600 w 1691776"/>
                <a:gd name="connsiteY9" fmla="*/ 1684421 h 1796715"/>
                <a:gd name="connsiteX10" fmla="*/ 1251316 w 1691776"/>
                <a:gd name="connsiteY10" fmla="*/ 1796715 h 179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776" h="1796715">
                  <a:moveTo>
                    <a:pt x="1139021" y="0"/>
                  </a:moveTo>
                  <a:cubicBezTo>
                    <a:pt x="990631" y="48126"/>
                    <a:pt x="842242" y="96252"/>
                    <a:pt x="882347" y="144378"/>
                  </a:cubicBezTo>
                  <a:cubicBezTo>
                    <a:pt x="922452" y="192504"/>
                    <a:pt x="1419758" y="227262"/>
                    <a:pt x="1379653" y="288757"/>
                  </a:cubicBezTo>
                  <a:cubicBezTo>
                    <a:pt x="1339548" y="350252"/>
                    <a:pt x="590916" y="449179"/>
                    <a:pt x="641716" y="513347"/>
                  </a:cubicBezTo>
                  <a:cubicBezTo>
                    <a:pt x="692516" y="577516"/>
                    <a:pt x="1791400" y="601579"/>
                    <a:pt x="1684453" y="673768"/>
                  </a:cubicBezTo>
                  <a:cubicBezTo>
                    <a:pt x="1577506" y="745957"/>
                    <a:pt x="8052" y="868947"/>
                    <a:pt x="31" y="946484"/>
                  </a:cubicBezTo>
                  <a:cubicBezTo>
                    <a:pt x="-7990" y="1024021"/>
                    <a:pt x="1513337" y="1072147"/>
                    <a:pt x="1636326" y="1138989"/>
                  </a:cubicBezTo>
                  <a:cubicBezTo>
                    <a:pt x="1759316" y="1205831"/>
                    <a:pt x="770052" y="1275347"/>
                    <a:pt x="737968" y="1347536"/>
                  </a:cubicBezTo>
                  <a:cubicBezTo>
                    <a:pt x="705884" y="1419725"/>
                    <a:pt x="1403716" y="1515979"/>
                    <a:pt x="1443821" y="1572126"/>
                  </a:cubicBezTo>
                  <a:cubicBezTo>
                    <a:pt x="1483926" y="1628273"/>
                    <a:pt x="1010684" y="1646990"/>
                    <a:pt x="978600" y="1684421"/>
                  </a:cubicBezTo>
                  <a:cubicBezTo>
                    <a:pt x="946516" y="1721852"/>
                    <a:pt x="1098916" y="1759283"/>
                    <a:pt x="1251316" y="179671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38D9D11-AD3E-4670-94C5-AF1E797EAA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8618" y="1700517"/>
              <a:ext cx="1" cy="35888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842CB08-C883-42FF-AAC1-6821C2F62AF7}"/>
                </a:ext>
              </a:extLst>
            </p:cNvPr>
            <p:cNvSpPr/>
            <p:nvPr/>
          </p:nvSpPr>
          <p:spPr>
            <a:xfrm>
              <a:off x="8058624" y="2046403"/>
              <a:ext cx="973770" cy="490354"/>
            </a:xfrm>
            <a:custGeom>
              <a:avLst/>
              <a:gdLst>
                <a:gd name="connsiteX0" fmla="*/ 1139021 w 1691776"/>
                <a:gd name="connsiteY0" fmla="*/ 0 h 1796715"/>
                <a:gd name="connsiteX1" fmla="*/ 882347 w 1691776"/>
                <a:gd name="connsiteY1" fmla="*/ 144378 h 1796715"/>
                <a:gd name="connsiteX2" fmla="*/ 1379653 w 1691776"/>
                <a:gd name="connsiteY2" fmla="*/ 288757 h 1796715"/>
                <a:gd name="connsiteX3" fmla="*/ 641716 w 1691776"/>
                <a:gd name="connsiteY3" fmla="*/ 513347 h 1796715"/>
                <a:gd name="connsiteX4" fmla="*/ 1684453 w 1691776"/>
                <a:gd name="connsiteY4" fmla="*/ 673768 h 1796715"/>
                <a:gd name="connsiteX5" fmla="*/ 31 w 1691776"/>
                <a:gd name="connsiteY5" fmla="*/ 946484 h 1796715"/>
                <a:gd name="connsiteX6" fmla="*/ 1636326 w 1691776"/>
                <a:gd name="connsiteY6" fmla="*/ 1138989 h 1796715"/>
                <a:gd name="connsiteX7" fmla="*/ 737968 w 1691776"/>
                <a:gd name="connsiteY7" fmla="*/ 1347536 h 1796715"/>
                <a:gd name="connsiteX8" fmla="*/ 1443821 w 1691776"/>
                <a:gd name="connsiteY8" fmla="*/ 1572126 h 1796715"/>
                <a:gd name="connsiteX9" fmla="*/ 978600 w 1691776"/>
                <a:gd name="connsiteY9" fmla="*/ 1684421 h 1796715"/>
                <a:gd name="connsiteX10" fmla="*/ 1251316 w 1691776"/>
                <a:gd name="connsiteY10" fmla="*/ 1796715 h 179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776" h="1796715">
                  <a:moveTo>
                    <a:pt x="1139021" y="0"/>
                  </a:moveTo>
                  <a:cubicBezTo>
                    <a:pt x="990631" y="48126"/>
                    <a:pt x="842242" y="96252"/>
                    <a:pt x="882347" y="144378"/>
                  </a:cubicBezTo>
                  <a:cubicBezTo>
                    <a:pt x="922452" y="192504"/>
                    <a:pt x="1419758" y="227262"/>
                    <a:pt x="1379653" y="288757"/>
                  </a:cubicBezTo>
                  <a:cubicBezTo>
                    <a:pt x="1339548" y="350252"/>
                    <a:pt x="590916" y="449179"/>
                    <a:pt x="641716" y="513347"/>
                  </a:cubicBezTo>
                  <a:cubicBezTo>
                    <a:pt x="692516" y="577516"/>
                    <a:pt x="1791400" y="601579"/>
                    <a:pt x="1684453" y="673768"/>
                  </a:cubicBezTo>
                  <a:cubicBezTo>
                    <a:pt x="1577506" y="745957"/>
                    <a:pt x="8052" y="868947"/>
                    <a:pt x="31" y="946484"/>
                  </a:cubicBezTo>
                  <a:cubicBezTo>
                    <a:pt x="-7990" y="1024021"/>
                    <a:pt x="1513337" y="1072147"/>
                    <a:pt x="1636326" y="1138989"/>
                  </a:cubicBezTo>
                  <a:cubicBezTo>
                    <a:pt x="1759316" y="1205831"/>
                    <a:pt x="770052" y="1275347"/>
                    <a:pt x="737968" y="1347536"/>
                  </a:cubicBezTo>
                  <a:cubicBezTo>
                    <a:pt x="705884" y="1419725"/>
                    <a:pt x="1403716" y="1515979"/>
                    <a:pt x="1443821" y="1572126"/>
                  </a:cubicBezTo>
                  <a:cubicBezTo>
                    <a:pt x="1483926" y="1628273"/>
                    <a:pt x="1010684" y="1646990"/>
                    <a:pt x="978600" y="1684421"/>
                  </a:cubicBezTo>
                  <a:cubicBezTo>
                    <a:pt x="946516" y="1721852"/>
                    <a:pt x="1098916" y="1759283"/>
                    <a:pt x="1251316" y="179671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221176FA-62B1-4B59-A5C3-5D708F3990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7572" y="1674198"/>
              <a:ext cx="1" cy="358886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3F25326-0A5A-4B4E-877A-CABED52D5608}"/>
                </a:ext>
              </a:extLst>
            </p:cNvPr>
            <p:cNvSpPr txBox="1"/>
            <p:nvPr/>
          </p:nvSpPr>
          <p:spPr>
            <a:xfrm>
              <a:off x="9123953" y="934806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F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97ACFB3-6AE4-43A7-8149-25B87C0430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94505" y="1812955"/>
              <a:ext cx="162877" cy="521644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E520D1F-D521-40F0-9308-022506638F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74482" y="938289"/>
              <a:ext cx="162877" cy="521644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3953C74-63DA-4BFA-8545-6D6F9C0A9CC6}"/>
                </a:ext>
              </a:extLst>
            </p:cNvPr>
            <p:cNvSpPr txBox="1"/>
            <p:nvPr/>
          </p:nvSpPr>
          <p:spPr>
            <a:xfrm>
              <a:off x="9388333" y="1851139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F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1BF20C8-7D31-4894-8968-99449428AB80}"/>
                </a:ext>
              </a:extLst>
            </p:cNvPr>
            <p:cNvSpPr txBox="1"/>
            <p:nvPr/>
          </p:nvSpPr>
          <p:spPr>
            <a:xfrm>
              <a:off x="4558461" y="1168698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P</a:t>
              </a:r>
              <a:r>
                <a:rPr lang="en-US" sz="2400" b="1" baseline="-25000" dirty="0"/>
                <a:t>1</a:t>
              </a:r>
              <a:endParaRPr lang="en-US" sz="2000" b="1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8E62D8A-17B2-4798-847C-96A2D0576A38}"/>
                </a:ext>
              </a:extLst>
            </p:cNvPr>
            <p:cNvSpPr txBox="1"/>
            <p:nvPr/>
          </p:nvSpPr>
          <p:spPr>
            <a:xfrm>
              <a:off x="8478306" y="1174189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P</a:t>
              </a:r>
              <a:r>
                <a:rPr lang="en-US" sz="2400" b="1" baseline="-25000" dirty="0"/>
                <a:t>2</a:t>
              </a:r>
              <a:endParaRPr lang="en-US" sz="2000" b="1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4A6E2CC-5CA6-447A-A611-201BA2BC1A78}"/>
                </a:ext>
              </a:extLst>
            </p:cNvPr>
            <p:cNvSpPr txBox="1"/>
            <p:nvPr/>
          </p:nvSpPr>
          <p:spPr>
            <a:xfrm>
              <a:off x="6644273" y="12288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268B1FF-0FF4-4440-A959-9BD57CD3A463}"/>
                </a:ext>
              </a:extLst>
            </p:cNvPr>
            <p:cNvSpPr txBox="1"/>
            <p:nvPr/>
          </p:nvSpPr>
          <p:spPr>
            <a:xfrm>
              <a:off x="6664964" y="17993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1A8064F-B498-40C0-9BE1-F7A15E7309DD}"/>
                </a:ext>
              </a:extLst>
            </p:cNvPr>
            <p:cNvSpPr txBox="1"/>
            <p:nvPr/>
          </p:nvSpPr>
          <p:spPr>
            <a:xfrm>
              <a:off x="10600372" y="12288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7536E7D-96F9-4962-AB7B-8AAC1312E83A}"/>
                </a:ext>
              </a:extLst>
            </p:cNvPr>
            <p:cNvSpPr txBox="1"/>
            <p:nvPr/>
          </p:nvSpPr>
          <p:spPr>
            <a:xfrm>
              <a:off x="10627713" y="17993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5B4EF3-C4CE-41FA-8709-75830B5FA5D2}"/>
                </a:ext>
              </a:extLst>
            </p:cNvPr>
            <p:cNvSpPr txBox="1"/>
            <p:nvPr/>
          </p:nvSpPr>
          <p:spPr>
            <a:xfrm>
              <a:off x="5749011" y="2509018"/>
              <a:ext cx="1122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Aperture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889E532-215E-482B-9383-5B3AA1E1C3F3}"/>
                </a:ext>
              </a:extLst>
            </p:cNvPr>
            <p:cNvSpPr txBox="1"/>
            <p:nvPr/>
          </p:nvSpPr>
          <p:spPr>
            <a:xfrm>
              <a:off x="9807751" y="2509018"/>
              <a:ext cx="1122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Aperture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09171BD-91FA-4564-870F-245C32D1AAFC}"/>
                </a:ext>
              </a:extLst>
            </p:cNvPr>
            <p:cNvCxnSpPr/>
            <p:nvPr/>
          </p:nvCxnSpPr>
          <p:spPr>
            <a:xfrm>
              <a:off x="7269874" y="877847"/>
              <a:ext cx="0" cy="194658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7A125BED-5DCA-46E9-B319-4D20410FB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116344"/>
              </p:ext>
            </p:extLst>
          </p:nvPr>
        </p:nvGraphicFramePr>
        <p:xfrm>
          <a:off x="4043263" y="3625027"/>
          <a:ext cx="3509962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" name="Equation" r:id="rId3" imgW="1346040" imgH="698400" progId="Equation.DSMT4">
                  <p:embed/>
                </p:oleObj>
              </mc:Choice>
              <mc:Fallback>
                <p:oleObj name="Equation" r:id="rId3" imgW="134604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3263" y="3625027"/>
                        <a:ext cx="3509962" cy="182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5CE8419-7BE8-4575-918A-6226386CA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338160"/>
              </p:ext>
            </p:extLst>
          </p:nvPr>
        </p:nvGraphicFramePr>
        <p:xfrm>
          <a:off x="4021050" y="5455666"/>
          <a:ext cx="3263144" cy="975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" name="Equation" r:id="rId5" imgW="1231560" imgH="368280" progId="Equation.DSMT4">
                  <p:embed/>
                </p:oleObj>
              </mc:Choice>
              <mc:Fallback>
                <p:oleObj name="Equation" r:id="rId5" imgW="12315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1050" y="5455666"/>
                        <a:ext cx="3263144" cy="975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DDCF6481-D89C-46CB-9BB3-AC4DB63DE56A}"/>
              </a:ext>
            </a:extLst>
          </p:cNvPr>
          <p:cNvGrpSpPr/>
          <p:nvPr/>
        </p:nvGrpSpPr>
        <p:grpSpPr>
          <a:xfrm>
            <a:off x="163171" y="2984756"/>
            <a:ext cx="11851083" cy="3873244"/>
            <a:chOff x="163171" y="2984756"/>
            <a:chExt cx="11851083" cy="387324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F955B5-CFA1-403B-83D9-D0B1FF63C31E}"/>
                </a:ext>
              </a:extLst>
            </p:cNvPr>
            <p:cNvGrpSpPr/>
            <p:nvPr/>
          </p:nvGrpSpPr>
          <p:grpSpPr>
            <a:xfrm>
              <a:off x="163171" y="2984756"/>
              <a:ext cx="11851083" cy="3873244"/>
              <a:chOff x="163171" y="2984756"/>
              <a:chExt cx="11851083" cy="387324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5C994FC-BE27-4CD7-A17D-2E248345BD5E}"/>
                  </a:ext>
                </a:extLst>
              </p:cNvPr>
              <p:cNvGrpSpPr/>
              <p:nvPr/>
            </p:nvGrpSpPr>
            <p:grpSpPr>
              <a:xfrm>
                <a:off x="163171" y="2984756"/>
                <a:ext cx="11851083" cy="3873244"/>
                <a:chOff x="163171" y="2984756"/>
                <a:chExt cx="11851083" cy="3873244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56EEFD4E-3CE4-459A-88FD-F919BA364B9D}"/>
                    </a:ext>
                  </a:extLst>
                </p:cNvPr>
                <p:cNvGrpSpPr/>
                <p:nvPr/>
              </p:nvGrpSpPr>
              <p:grpSpPr>
                <a:xfrm>
                  <a:off x="163171" y="2984756"/>
                  <a:ext cx="11851083" cy="3873244"/>
                  <a:chOff x="163171" y="2984756"/>
                  <a:chExt cx="11851083" cy="3873244"/>
                </a:xfrm>
              </p:grpSpPr>
              <p:pic>
                <p:nvPicPr>
                  <p:cNvPr id="29" name="Picture 28" descr="A close up of a speaker&#10;&#10;Description automatically generated">
                    <a:extLst>
                      <a:ext uri="{FF2B5EF4-FFF2-40B4-BE49-F238E27FC236}">
                        <a16:creationId xmlns:a16="http://schemas.microsoft.com/office/drawing/2014/main" id="{C9357B02-BFF0-4EEB-9FF6-DCAD3D42E92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10139071" y="3005896"/>
                    <a:ext cx="1851711" cy="1809431"/>
                  </a:xfrm>
                  <a:prstGeom prst="rect">
                    <a:avLst/>
                  </a:prstGeom>
                  <a:ln w="63500">
                    <a:solidFill>
                      <a:schemeClr val="accent5">
                        <a:lumMod val="50000"/>
                      </a:schemeClr>
                    </a:solidFill>
                  </a:ln>
                </p:spPr>
              </p:pic>
              <p:pic>
                <p:nvPicPr>
                  <p:cNvPr id="30" name="Picture 29" descr="A picture containing indoor, electronics, black, car&#10;&#10;Description automatically generated">
                    <a:extLst>
                      <a:ext uri="{FF2B5EF4-FFF2-40B4-BE49-F238E27FC236}">
                        <a16:creationId xmlns:a16="http://schemas.microsoft.com/office/drawing/2014/main" id="{5B9E8B56-7541-4A28-9F5D-00BECB3EFBF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60211" y="5021704"/>
                    <a:ext cx="1854043" cy="1678899"/>
                  </a:xfrm>
                  <a:prstGeom prst="rect">
                    <a:avLst/>
                  </a:prstGeom>
                  <a:ln w="63500">
                    <a:solidFill>
                      <a:schemeClr val="accent5">
                        <a:lumMod val="50000"/>
                      </a:schemeClr>
                    </a:solidFill>
                  </a:ln>
                </p:spPr>
              </p:pic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8252322-87F4-4BE8-94B7-DBC013CAB62F}"/>
                      </a:ext>
                    </a:extLst>
                  </p:cNvPr>
                  <p:cNvSpPr txBox="1"/>
                  <p:nvPr/>
                </p:nvSpPr>
                <p:spPr>
                  <a:xfrm>
                    <a:off x="8205936" y="6150114"/>
                    <a:ext cx="1909305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i="1" dirty="0" err="1"/>
                      <a:t>channeltrons</a:t>
                    </a:r>
                    <a:endParaRPr lang="en-US" sz="2000" i="1" dirty="0"/>
                  </a:p>
                  <a:p>
                    <a:pPr algn="ctr"/>
                    <a:r>
                      <a:rPr lang="en-US" sz="2000" i="1" dirty="0"/>
                      <a:t>Dr. </a:t>
                    </a:r>
                    <a:r>
                      <a:rPr lang="en-US" sz="2000" i="1" dirty="0" err="1"/>
                      <a:t>Sjuts</a:t>
                    </a:r>
                    <a:r>
                      <a:rPr lang="en-US" sz="2000" i="1" dirty="0"/>
                      <a:t> KBL 510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33C5056-AF38-4D01-A044-7D533D765B52}"/>
                      </a:ext>
                    </a:extLst>
                  </p:cNvPr>
                  <p:cNvSpPr txBox="1"/>
                  <p:nvPr/>
                </p:nvSpPr>
                <p:spPr>
                  <a:xfrm>
                    <a:off x="291988" y="4994415"/>
                    <a:ext cx="2288575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i="1" dirty="0"/>
                      <a:t>V</a:t>
                    </a:r>
                    <a:r>
                      <a:rPr lang="en-US" sz="2000" i="1" baseline="-25000" dirty="0"/>
                      <a:t>tip</a:t>
                    </a:r>
                    <a:r>
                      <a:rPr lang="en-US" sz="2000" i="1" dirty="0"/>
                      <a:t> = -100 V</a:t>
                    </a:r>
                  </a:p>
                  <a:p>
                    <a:pPr algn="ctr"/>
                    <a:r>
                      <a:rPr lang="en-US" sz="2000" i="1" dirty="0"/>
                      <a:t>pressure 2×10</a:t>
                    </a:r>
                    <a:r>
                      <a:rPr lang="en-US" sz="2000" i="1" baseline="30000" dirty="0"/>
                      <a:t> -7</a:t>
                    </a:r>
                    <a:r>
                      <a:rPr lang="en-US" sz="2000" i="1" dirty="0"/>
                      <a:t> Torr</a:t>
                    </a:r>
                  </a:p>
                </p:txBody>
              </p:sp>
              <p:pic>
                <p:nvPicPr>
                  <p:cNvPr id="80" name="Picture 79">
                    <a:extLst>
                      <a:ext uri="{FF2B5EF4-FFF2-40B4-BE49-F238E27FC236}">
                        <a16:creationId xmlns:a16="http://schemas.microsoft.com/office/drawing/2014/main" id="{22A1DEA4-C0A8-4356-97F3-7E8D8852AB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1132052" y="2880633"/>
                    <a:ext cx="657487" cy="2478219"/>
                  </a:xfrm>
                  <a:prstGeom prst="rect">
                    <a:avLst/>
                  </a:prstGeom>
                </p:spPr>
              </p:pic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35C1778B-292C-45D6-A548-697D03000285}"/>
                      </a:ext>
                    </a:extLst>
                  </p:cNvPr>
                  <p:cNvSpPr txBox="1"/>
                  <p:nvPr/>
                </p:nvSpPr>
                <p:spPr>
                  <a:xfrm>
                    <a:off x="163171" y="4375581"/>
                    <a:ext cx="127310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i="1" dirty="0"/>
                      <a:t>W nanotip</a:t>
                    </a:r>
                  </a:p>
                </p:txBody>
              </p:sp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F8687588-4993-4D84-87D6-6B73DAD14502}"/>
                      </a:ext>
                    </a:extLst>
                  </p:cNvPr>
                  <p:cNvSpPr txBox="1"/>
                  <p:nvPr/>
                </p:nvSpPr>
                <p:spPr>
                  <a:xfrm>
                    <a:off x="1806643" y="4375581"/>
                    <a:ext cx="97174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FF0000"/>
                        </a:solidFill>
                      </a:rPr>
                      <a:t>500 nm</a:t>
                    </a:r>
                  </a:p>
                </p:txBody>
              </p:sp>
            </p:grp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4D20C209-EF4D-4E8B-A781-F5364C7C3381}"/>
                    </a:ext>
                  </a:extLst>
                </p:cNvPr>
                <p:cNvCxnSpPr/>
                <p:nvPr/>
              </p:nvCxnSpPr>
              <p:spPr>
                <a:xfrm>
                  <a:off x="11056528" y="4287389"/>
                  <a:ext cx="0" cy="1414052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175D5D3F-4FED-4644-A23C-4744C5E60692}"/>
                  </a:ext>
                </a:extLst>
              </p:cNvPr>
              <p:cNvSpPr/>
              <p:nvPr/>
            </p:nvSpPr>
            <p:spPr>
              <a:xfrm rot="20495600">
                <a:off x="10981398" y="6001206"/>
                <a:ext cx="241163" cy="121311"/>
              </a:xfrm>
              <a:prstGeom prst="roundRect">
                <a:avLst/>
              </a:prstGeom>
              <a:noFill/>
              <a:ln w="254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5130365E-EA7D-4D6A-B0BD-B64AD0655D21}"/>
                </a:ext>
              </a:extLst>
            </p:cNvPr>
            <p:cNvSpPr/>
            <p:nvPr/>
          </p:nvSpPr>
          <p:spPr>
            <a:xfrm rot="20495600">
              <a:off x="10900550" y="5766807"/>
              <a:ext cx="241163" cy="121311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3F10B8-E10C-4567-9A45-B0ADD405E51B}"/>
              </a:ext>
            </a:extLst>
          </p:cNvPr>
          <p:cNvGrpSpPr/>
          <p:nvPr/>
        </p:nvGrpSpPr>
        <p:grpSpPr>
          <a:xfrm>
            <a:off x="113401" y="1283469"/>
            <a:ext cx="9864303" cy="2090798"/>
            <a:chOff x="113401" y="1283469"/>
            <a:chExt cx="9864303" cy="20907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F908D2-5BE4-4F32-B8ED-02314F734DA8}"/>
                </a:ext>
              </a:extLst>
            </p:cNvPr>
            <p:cNvSpPr txBox="1"/>
            <p:nvPr/>
          </p:nvSpPr>
          <p:spPr>
            <a:xfrm>
              <a:off x="113401" y="2943380"/>
              <a:ext cx="98643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err="1">
                  <a:highlight>
                    <a:srgbClr val="00FFFF"/>
                  </a:highlight>
                </a:rPr>
                <a:t>Ti:Sa</a:t>
              </a:r>
              <a:r>
                <a:rPr lang="en-US" sz="2200" dirty="0">
                  <a:highlight>
                    <a:srgbClr val="00FFFF"/>
                  </a:highlight>
                </a:rPr>
                <a:t> oscillator: 76 MHz – 100 fs – 800 nm – 1 </a:t>
              </a:r>
              <a:r>
                <a:rPr lang="en-US" sz="2200" dirty="0" err="1">
                  <a:highlight>
                    <a:srgbClr val="00FFFF"/>
                  </a:highlight>
                </a:rPr>
                <a:t>nJ</a:t>
              </a:r>
              <a:r>
                <a:rPr lang="en-US" sz="2200" dirty="0">
                  <a:highlight>
                    <a:srgbClr val="00FFFF"/>
                  </a:highlight>
                </a:rPr>
                <a:t>/pulse (I</a:t>
              </a:r>
              <a:r>
                <a:rPr lang="en-US" sz="2200" baseline="-25000" dirty="0">
                  <a:highlight>
                    <a:srgbClr val="00FFFF"/>
                  </a:highlight>
                </a:rPr>
                <a:t>p</a:t>
              </a:r>
              <a:r>
                <a:rPr lang="en-US" sz="2200" dirty="0">
                  <a:highlight>
                    <a:srgbClr val="00FFFF"/>
                  </a:highlight>
                </a:rPr>
                <a:t> ~ 10 GW/cm</a:t>
              </a:r>
              <a:r>
                <a:rPr lang="en-US" sz="2200" baseline="30000" dirty="0">
                  <a:highlight>
                    <a:srgbClr val="00FFFF"/>
                  </a:highlight>
                </a:rPr>
                <a:t>2</a:t>
              </a:r>
              <a:r>
                <a:rPr lang="en-US" sz="2200" dirty="0">
                  <a:highlight>
                    <a:srgbClr val="00FFFF"/>
                  </a:highlight>
                </a:rPr>
                <a:t>) – H polarized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343772-080D-4306-8C7A-1BB310310D20}"/>
                </a:ext>
              </a:extLst>
            </p:cNvPr>
            <p:cNvSpPr txBox="1"/>
            <p:nvPr/>
          </p:nvSpPr>
          <p:spPr>
            <a:xfrm>
              <a:off x="291988" y="1283469"/>
              <a:ext cx="13869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</a:t>
              </a:r>
              <a:r>
                <a:rPr lang="en-US" sz="2000" baseline="-25000" dirty="0"/>
                <a:t>0</a:t>
              </a:r>
              <a:r>
                <a:rPr lang="en-US" sz="2000" dirty="0"/>
                <a:t> = 13.2 ns</a:t>
              </a:r>
            </a:p>
            <a:p>
              <a:r>
                <a:rPr lang="en-US" sz="2000" dirty="0"/>
                <a:t>TOF = 8 ns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694D540-519D-4A7C-A874-95B09D9839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36276" y="1894562"/>
              <a:ext cx="775545" cy="102087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4344D2-674C-416C-B948-79C8FD4D71FE}"/>
              </a:ext>
            </a:extLst>
          </p:cNvPr>
          <p:cNvGrpSpPr/>
          <p:nvPr/>
        </p:nvGrpSpPr>
        <p:grpSpPr>
          <a:xfrm>
            <a:off x="4518547" y="1907411"/>
            <a:ext cx="3508625" cy="3141479"/>
            <a:chOff x="4518547" y="1907411"/>
            <a:chExt cx="3508625" cy="314147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8A9EEE1-5D55-4E3C-9A07-9B5F3EBD3B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18547" y="1907411"/>
              <a:ext cx="2149540" cy="2668226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BB9FE10-1E86-4C92-9B2D-2FA8C180E1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0578" y="2546114"/>
              <a:ext cx="546594" cy="2502776"/>
            </a:xfrm>
            <a:prstGeom prst="straightConnector1">
              <a:avLst/>
            </a:prstGeom>
            <a:ln w="25400">
              <a:solidFill>
                <a:srgbClr val="0070C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69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lock&#10;&#10;Description automatically generated">
            <a:extLst>
              <a:ext uri="{FF2B5EF4-FFF2-40B4-BE49-F238E27FC236}">
                <a16:creationId xmlns:a16="http://schemas.microsoft.com/office/drawing/2014/main" id="{58039C6A-D605-4A81-B10C-75E1ADDF8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6" y="1831090"/>
            <a:ext cx="10201275" cy="30670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4E5366C-72EC-407B-9DE2-3A2E60E9FE3E}"/>
              </a:ext>
            </a:extLst>
          </p:cNvPr>
          <p:cNvGrpSpPr/>
          <p:nvPr/>
        </p:nvGrpSpPr>
        <p:grpSpPr>
          <a:xfrm>
            <a:off x="5487553" y="838779"/>
            <a:ext cx="1486158" cy="1050296"/>
            <a:chOff x="9714416" y="2215584"/>
            <a:chExt cx="2299354" cy="15907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7DDCD5-F37A-4E2A-BFA5-D7DF7D023332}"/>
                </a:ext>
              </a:extLst>
            </p:cNvPr>
            <p:cNvSpPr txBox="1"/>
            <p:nvPr/>
          </p:nvSpPr>
          <p:spPr>
            <a:xfrm>
              <a:off x="11726511" y="3186995"/>
              <a:ext cx="287259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99D10ED-EC67-4558-9779-CB1E756E1F1B}"/>
                </a:ext>
              </a:extLst>
            </p:cNvPr>
            <p:cNvGrpSpPr/>
            <p:nvPr/>
          </p:nvGrpSpPr>
          <p:grpSpPr>
            <a:xfrm>
              <a:off x="9714416" y="2215584"/>
              <a:ext cx="2044763" cy="1590713"/>
              <a:chOff x="9714416" y="2215584"/>
              <a:chExt cx="2044763" cy="159071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B6B5E3C-490B-4895-A7C6-4B7D3117B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5194" y="3578841"/>
                <a:ext cx="129398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5641836-DCCC-476E-8C85-BCEF870A03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5195" y="2408976"/>
                <a:ext cx="0" cy="117964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6B80FB-56C4-430E-B741-B96C43B30539}"/>
                  </a:ext>
                </a:extLst>
              </p:cNvPr>
              <p:cNvSpPr txBox="1"/>
              <p:nvPr/>
            </p:nvSpPr>
            <p:spPr>
              <a:xfrm rot="16200000">
                <a:off x="9276199" y="2653801"/>
                <a:ext cx="1590713" cy="714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counts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601A04-F004-467A-A5ED-ADF68D238284}"/>
              </a:ext>
            </a:extLst>
          </p:cNvPr>
          <p:cNvGrpSpPr/>
          <p:nvPr/>
        </p:nvGrpSpPr>
        <p:grpSpPr>
          <a:xfrm>
            <a:off x="9839007" y="3315049"/>
            <a:ext cx="1977570" cy="1876934"/>
            <a:chOff x="7021305" y="425461"/>
            <a:chExt cx="1977570" cy="187693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D693E02-8A28-4A48-8247-6F8A2DB271F1}"/>
                </a:ext>
              </a:extLst>
            </p:cNvPr>
            <p:cNvGrpSpPr/>
            <p:nvPr/>
          </p:nvGrpSpPr>
          <p:grpSpPr>
            <a:xfrm>
              <a:off x="7021305" y="425461"/>
              <a:ext cx="1682862" cy="1876934"/>
              <a:chOff x="9155491" y="1589595"/>
              <a:chExt cx="2603688" cy="2842688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8CF8A90-B80E-42D5-9FE2-550AE7A3D3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5194" y="3578841"/>
                <a:ext cx="129398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DF02E25-3C5C-4DE6-9084-CC6BE9678E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5195" y="2408976"/>
                <a:ext cx="0" cy="117964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CA35DE-6B22-4861-9261-873329491D6A}"/>
                  </a:ext>
                </a:extLst>
              </p:cNvPr>
              <p:cNvSpPr txBox="1"/>
              <p:nvPr/>
            </p:nvSpPr>
            <p:spPr>
              <a:xfrm rot="16200000">
                <a:off x="8376999" y="2368087"/>
                <a:ext cx="2842688" cy="128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coincidence</a:t>
                </a:r>
              </a:p>
              <a:p>
                <a:pPr algn="ctr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counts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151607-E372-4E41-93F7-FCDA37D370CC}"/>
                </a:ext>
              </a:extLst>
            </p:cNvPr>
            <p:cNvSpPr txBox="1"/>
            <p:nvPr/>
          </p:nvSpPr>
          <p:spPr>
            <a:xfrm>
              <a:off x="8695587" y="1468748"/>
              <a:ext cx="303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τ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3D5BBD-15DF-473F-BC77-92ABBD79D760}"/>
              </a:ext>
            </a:extLst>
          </p:cNvPr>
          <p:cNvGrpSpPr/>
          <p:nvPr/>
        </p:nvGrpSpPr>
        <p:grpSpPr>
          <a:xfrm>
            <a:off x="5487552" y="4789350"/>
            <a:ext cx="1486158" cy="1050296"/>
            <a:chOff x="9714416" y="2215584"/>
            <a:chExt cx="2299354" cy="15907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CACA6E-805F-4A60-AD56-D398429F3101}"/>
                </a:ext>
              </a:extLst>
            </p:cNvPr>
            <p:cNvSpPr txBox="1"/>
            <p:nvPr/>
          </p:nvSpPr>
          <p:spPr>
            <a:xfrm>
              <a:off x="11726511" y="3186995"/>
              <a:ext cx="287259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78776D-6EA2-4E47-801B-7149FBCFA224}"/>
                </a:ext>
              </a:extLst>
            </p:cNvPr>
            <p:cNvGrpSpPr/>
            <p:nvPr/>
          </p:nvGrpSpPr>
          <p:grpSpPr>
            <a:xfrm>
              <a:off x="9714416" y="2215584"/>
              <a:ext cx="2044763" cy="1590713"/>
              <a:chOff x="9714416" y="2215584"/>
              <a:chExt cx="2044763" cy="1590713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1E1E312-0B9E-4C00-96C8-32C827C255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5194" y="3578841"/>
                <a:ext cx="129398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C884E64-D2C0-4926-B678-E968C08E64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5195" y="2408976"/>
                <a:ext cx="0" cy="117964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2CA333-D34D-488E-99E5-2EDCAFF44F93}"/>
                  </a:ext>
                </a:extLst>
              </p:cNvPr>
              <p:cNvSpPr txBox="1"/>
              <p:nvPr/>
            </p:nvSpPr>
            <p:spPr>
              <a:xfrm rot="16200000">
                <a:off x="9276199" y="2653801"/>
                <a:ext cx="1590713" cy="714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counts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F57BEEC-F5B8-42FA-A55F-AF319F10F53B}"/>
              </a:ext>
            </a:extLst>
          </p:cNvPr>
          <p:cNvSpPr txBox="1"/>
          <p:nvPr/>
        </p:nvSpPr>
        <p:spPr>
          <a:xfrm>
            <a:off x="11392456" y="632305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964348-AC48-4C50-B558-CF47F704D4DB}"/>
              </a:ext>
            </a:extLst>
          </p:cNvPr>
          <p:cNvSpPr txBox="1"/>
          <p:nvPr/>
        </p:nvSpPr>
        <p:spPr>
          <a:xfrm>
            <a:off x="920656" y="332970"/>
            <a:ext cx="4424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Schematic of the coincidence electronics</a:t>
            </a:r>
          </a:p>
        </p:txBody>
      </p:sp>
    </p:spTree>
    <p:extLst>
      <p:ext uri="{BB962C8B-B14F-4D97-AF65-F5344CB8AC3E}">
        <p14:creationId xmlns:p14="http://schemas.microsoft.com/office/powerpoint/2010/main" val="227082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AEEFCAA0-F5A1-4D73-99B9-2E5EDAA8B169}"/>
              </a:ext>
            </a:extLst>
          </p:cNvPr>
          <p:cNvGrpSpPr/>
          <p:nvPr/>
        </p:nvGrpSpPr>
        <p:grpSpPr>
          <a:xfrm>
            <a:off x="0" y="2984729"/>
            <a:ext cx="1365540" cy="759773"/>
            <a:chOff x="0" y="2984729"/>
            <a:chExt cx="1365540" cy="759773"/>
          </a:xfrm>
        </p:grpSpPr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D5F11208-14D3-47AB-96BE-82D84755A1B3}"/>
                </a:ext>
              </a:extLst>
            </p:cNvPr>
            <p:cNvSpPr/>
            <p:nvPr/>
          </p:nvSpPr>
          <p:spPr>
            <a:xfrm rot="5400000">
              <a:off x="302883" y="2681846"/>
              <a:ext cx="759773" cy="1365540"/>
            </a:xfrm>
            <a:prstGeom prst="triangl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0">
                  <a:srgbClr val="99BEE1"/>
                </a:gs>
                <a:gs pos="11000">
                  <a:schemeClr val="accent5">
                    <a:lumMod val="0"/>
                    <a:lumOff val="100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6325B40-7F71-4EB7-901B-8D0FA8303971}"/>
                </a:ext>
              </a:extLst>
            </p:cNvPr>
            <p:cNvSpPr txBox="1"/>
            <p:nvPr/>
          </p:nvSpPr>
          <p:spPr>
            <a:xfrm>
              <a:off x="150251" y="3133783"/>
              <a:ext cx="53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tip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6E301E1-4362-43D1-8CC8-608874D0BC6A}"/>
              </a:ext>
            </a:extLst>
          </p:cNvPr>
          <p:cNvGrpSpPr/>
          <p:nvPr/>
        </p:nvGrpSpPr>
        <p:grpSpPr>
          <a:xfrm>
            <a:off x="1371782" y="3164560"/>
            <a:ext cx="314510" cy="400110"/>
            <a:chOff x="3830212" y="2204981"/>
            <a:chExt cx="314510" cy="40011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3CE2DF8-E9E0-4720-8EAD-449FB4CF209A}"/>
                </a:ext>
              </a:extLst>
            </p:cNvPr>
            <p:cNvSpPr/>
            <p:nvPr/>
          </p:nvSpPr>
          <p:spPr>
            <a:xfrm>
              <a:off x="3879509" y="2327210"/>
              <a:ext cx="224875" cy="23048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962F21C-BD49-4BCE-BEF2-394CE4449218}"/>
                </a:ext>
              </a:extLst>
            </p:cNvPr>
            <p:cNvSpPr txBox="1"/>
            <p:nvPr/>
          </p:nvSpPr>
          <p:spPr>
            <a:xfrm>
              <a:off x="3830212" y="220498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CB8F2C-AC45-4BC3-AFA5-9D6629D4328A}"/>
              </a:ext>
            </a:extLst>
          </p:cNvPr>
          <p:cNvGrpSpPr/>
          <p:nvPr/>
        </p:nvGrpSpPr>
        <p:grpSpPr>
          <a:xfrm>
            <a:off x="102125" y="507256"/>
            <a:ext cx="1561137" cy="2857359"/>
            <a:chOff x="102125" y="507256"/>
            <a:chExt cx="1561137" cy="285735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104DD2A-62CC-4CB9-89DF-411CEAED22B0}"/>
                </a:ext>
              </a:extLst>
            </p:cNvPr>
            <p:cNvGrpSpPr/>
            <p:nvPr/>
          </p:nvGrpSpPr>
          <p:grpSpPr>
            <a:xfrm>
              <a:off x="102125" y="1925313"/>
              <a:ext cx="1561137" cy="1439302"/>
              <a:chOff x="3739942" y="-11865"/>
              <a:chExt cx="1561137" cy="1439302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4F0BBC8-9786-46C7-923B-2E7F5714687A}"/>
                  </a:ext>
                </a:extLst>
              </p:cNvPr>
              <p:cNvSpPr/>
              <p:nvPr/>
            </p:nvSpPr>
            <p:spPr>
              <a:xfrm>
                <a:off x="4169004" y="3185"/>
                <a:ext cx="1132075" cy="906381"/>
              </a:xfrm>
              <a:custGeom>
                <a:avLst/>
                <a:gdLst>
                  <a:gd name="connsiteX0" fmla="*/ 1139021 w 1691776"/>
                  <a:gd name="connsiteY0" fmla="*/ 0 h 1796715"/>
                  <a:gd name="connsiteX1" fmla="*/ 882347 w 1691776"/>
                  <a:gd name="connsiteY1" fmla="*/ 144378 h 1796715"/>
                  <a:gd name="connsiteX2" fmla="*/ 1379653 w 1691776"/>
                  <a:gd name="connsiteY2" fmla="*/ 288757 h 1796715"/>
                  <a:gd name="connsiteX3" fmla="*/ 641716 w 1691776"/>
                  <a:gd name="connsiteY3" fmla="*/ 513347 h 1796715"/>
                  <a:gd name="connsiteX4" fmla="*/ 1684453 w 1691776"/>
                  <a:gd name="connsiteY4" fmla="*/ 673768 h 1796715"/>
                  <a:gd name="connsiteX5" fmla="*/ 31 w 1691776"/>
                  <a:gd name="connsiteY5" fmla="*/ 946484 h 1796715"/>
                  <a:gd name="connsiteX6" fmla="*/ 1636326 w 1691776"/>
                  <a:gd name="connsiteY6" fmla="*/ 1138989 h 1796715"/>
                  <a:gd name="connsiteX7" fmla="*/ 737968 w 1691776"/>
                  <a:gd name="connsiteY7" fmla="*/ 1347536 h 1796715"/>
                  <a:gd name="connsiteX8" fmla="*/ 1443821 w 1691776"/>
                  <a:gd name="connsiteY8" fmla="*/ 1572126 h 1796715"/>
                  <a:gd name="connsiteX9" fmla="*/ 978600 w 1691776"/>
                  <a:gd name="connsiteY9" fmla="*/ 1684421 h 1796715"/>
                  <a:gd name="connsiteX10" fmla="*/ 1251316 w 1691776"/>
                  <a:gd name="connsiteY10" fmla="*/ 1796715 h 1796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1776" h="1796715">
                    <a:moveTo>
                      <a:pt x="1139021" y="0"/>
                    </a:moveTo>
                    <a:cubicBezTo>
                      <a:pt x="990631" y="48126"/>
                      <a:pt x="842242" y="96252"/>
                      <a:pt x="882347" y="144378"/>
                    </a:cubicBezTo>
                    <a:cubicBezTo>
                      <a:pt x="922452" y="192504"/>
                      <a:pt x="1419758" y="227262"/>
                      <a:pt x="1379653" y="288757"/>
                    </a:cubicBezTo>
                    <a:cubicBezTo>
                      <a:pt x="1339548" y="350252"/>
                      <a:pt x="590916" y="449179"/>
                      <a:pt x="641716" y="513347"/>
                    </a:cubicBezTo>
                    <a:cubicBezTo>
                      <a:pt x="692516" y="577516"/>
                      <a:pt x="1791400" y="601579"/>
                      <a:pt x="1684453" y="673768"/>
                    </a:cubicBezTo>
                    <a:cubicBezTo>
                      <a:pt x="1577506" y="745957"/>
                      <a:pt x="8052" y="868947"/>
                      <a:pt x="31" y="946484"/>
                    </a:cubicBezTo>
                    <a:cubicBezTo>
                      <a:pt x="-7990" y="1024021"/>
                      <a:pt x="1513337" y="1072147"/>
                      <a:pt x="1636326" y="1138989"/>
                    </a:cubicBezTo>
                    <a:cubicBezTo>
                      <a:pt x="1759316" y="1205831"/>
                      <a:pt x="770052" y="1275347"/>
                      <a:pt x="737968" y="1347536"/>
                    </a:cubicBezTo>
                    <a:cubicBezTo>
                      <a:pt x="705884" y="1419725"/>
                      <a:pt x="1403716" y="1515979"/>
                      <a:pt x="1443821" y="1572126"/>
                    </a:cubicBezTo>
                    <a:cubicBezTo>
                      <a:pt x="1483926" y="1628273"/>
                      <a:pt x="1010684" y="1646990"/>
                      <a:pt x="978600" y="1684421"/>
                    </a:cubicBezTo>
                    <a:cubicBezTo>
                      <a:pt x="946516" y="1721852"/>
                      <a:pt x="1098916" y="1759283"/>
                      <a:pt x="1251316" y="179671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5683B24A-F9FB-4DE3-AF61-0F7905B1F5AA}"/>
                  </a:ext>
                </a:extLst>
              </p:cNvPr>
              <p:cNvCxnSpPr>
                <a:cxnSpLocks/>
                <a:stCxn id="67" idx="10"/>
              </p:cNvCxnSpPr>
              <p:nvPr/>
            </p:nvCxnSpPr>
            <p:spPr>
              <a:xfrm>
                <a:off x="5006339" y="909566"/>
                <a:ext cx="13506" cy="51787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03C1991-181F-448E-9476-9E705549AE1D}"/>
                  </a:ext>
                </a:extLst>
              </p:cNvPr>
              <p:cNvSpPr txBox="1"/>
              <p:nvPr/>
            </p:nvSpPr>
            <p:spPr>
              <a:xfrm rot="16200000">
                <a:off x="3505359" y="222718"/>
                <a:ext cx="9308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100 fs</a:t>
                </a:r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F8888A1-82D6-4992-9404-97AF3F241969}"/>
                </a:ext>
              </a:extLst>
            </p:cNvPr>
            <p:cNvSpPr/>
            <p:nvPr/>
          </p:nvSpPr>
          <p:spPr>
            <a:xfrm>
              <a:off x="467019" y="507256"/>
              <a:ext cx="1132075" cy="906381"/>
            </a:xfrm>
            <a:custGeom>
              <a:avLst/>
              <a:gdLst>
                <a:gd name="connsiteX0" fmla="*/ 1139021 w 1691776"/>
                <a:gd name="connsiteY0" fmla="*/ 0 h 1796715"/>
                <a:gd name="connsiteX1" fmla="*/ 882347 w 1691776"/>
                <a:gd name="connsiteY1" fmla="*/ 144378 h 1796715"/>
                <a:gd name="connsiteX2" fmla="*/ 1379653 w 1691776"/>
                <a:gd name="connsiteY2" fmla="*/ 288757 h 1796715"/>
                <a:gd name="connsiteX3" fmla="*/ 641716 w 1691776"/>
                <a:gd name="connsiteY3" fmla="*/ 513347 h 1796715"/>
                <a:gd name="connsiteX4" fmla="*/ 1684453 w 1691776"/>
                <a:gd name="connsiteY4" fmla="*/ 673768 h 1796715"/>
                <a:gd name="connsiteX5" fmla="*/ 31 w 1691776"/>
                <a:gd name="connsiteY5" fmla="*/ 946484 h 1796715"/>
                <a:gd name="connsiteX6" fmla="*/ 1636326 w 1691776"/>
                <a:gd name="connsiteY6" fmla="*/ 1138989 h 1796715"/>
                <a:gd name="connsiteX7" fmla="*/ 737968 w 1691776"/>
                <a:gd name="connsiteY7" fmla="*/ 1347536 h 1796715"/>
                <a:gd name="connsiteX8" fmla="*/ 1443821 w 1691776"/>
                <a:gd name="connsiteY8" fmla="*/ 1572126 h 1796715"/>
                <a:gd name="connsiteX9" fmla="*/ 978600 w 1691776"/>
                <a:gd name="connsiteY9" fmla="*/ 1684421 h 1796715"/>
                <a:gd name="connsiteX10" fmla="*/ 1251316 w 1691776"/>
                <a:gd name="connsiteY10" fmla="*/ 1796715 h 179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776" h="1796715">
                  <a:moveTo>
                    <a:pt x="1139021" y="0"/>
                  </a:moveTo>
                  <a:cubicBezTo>
                    <a:pt x="990631" y="48126"/>
                    <a:pt x="842242" y="96252"/>
                    <a:pt x="882347" y="144378"/>
                  </a:cubicBezTo>
                  <a:cubicBezTo>
                    <a:pt x="922452" y="192504"/>
                    <a:pt x="1419758" y="227262"/>
                    <a:pt x="1379653" y="288757"/>
                  </a:cubicBezTo>
                  <a:cubicBezTo>
                    <a:pt x="1339548" y="350252"/>
                    <a:pt x="590916" y="449179"/>
                    <a:pt x="641716" y="513347"/>
                  </a:cubicBezTo>
                  <a:cubicBezTo>
                    <a:pt x="692516" y="577516"/>
                    <a:pt x="1791400" y="601579"/>
                    <a:pt x="1684453" y="673768"/>
                  </a:cubicBezTo>
                  <a:cubicBezTo>
                    <a:pt x="1577506" y="745957"/>
                    <a:pt x="8052" y="868947"/>
                    <a:pt x="31" y="946484"/>
                  </a:cubicBezTo>
                  <a:cubicBezTo>
                    <a:pt x="-7990" y="1024021"/>
                    <a:pt x="1513337" y="1072147"/>
                    <a:pt x="1636326" y="1138989"/>
                  </a:cubicBezTo>
                  <a:cubicBezTo>
                    <a:pt x="1759316" y="1205831"/>
                    <a:pt x="770052" y="1275347"/>
                    <a:pt x="737968" y="1347536"/>
                  </a:cubicBezTo>
                  <a:cubicBezTo>
                    <a:pt x="705884" y="1419725"/>
                    <a:pt x="1403716" y="1515979"/>
                    <a:pt x="1443821" y="1572126"/>
                  </a:cubicBezTo>
                  <a:cubicBezTo>
                    <a:pt x="1483926" y="1628273"/>
                    <a:pt x="1010684" y="1646990"/>
                    <a:pt x="978600" y="1684421"/>
                  </a:cubicBezTo>
                  <a:cubicBezTo>
                    <a:pt x="946516" y="1721852"/>
                    <a:pt x="1098916" y="1759283"/>
                    <a:pt x="1251316" y="179671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5DBA4F9-43EE-4896-8185-D838EA5730BB}"/>
                </a:ext>
              </a:extLst>
            </p:cNvPr>
            <p:cNvCxnSpPr>
              <a:cxnSpLocks/>
            </p:cNvCxnSpPr>
            <p:nvPr/>
          </p:nvCxnSpPr>
          <p:spPr>
            <a:xfrm>
              <a:off x="1301354" y="1406602"/>
              <a:ext cx="0" cy="541441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28290B2-5979-4D4B-85DD-7FE23FF047D7}"/>
              </a:ext>
            </a:extLst>
          </p:cNvPr>
          <p:cNvGrpSpPr/>
          <p:nvPr/>
        </p:nvGrpSpPr>
        <p:grpSpPr>
          <a:xfrm>
            <a:off x="2333768" y="3055456"/>
            <a:ext cx="314510" cy="400110"/>
            <a:chOff x="3830212" y="2204981"/>
            <a:chExt cx="314510" cy="40011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7421E3B-0CD9-4B91-8241-2D015D676EE6}"/>
                </a:ext>
              </a:extLst>
            </p:cNvPr>
            <p:cNvSpPr/>
            <p:nvPr/>
          </p:nvSpPr>
          <p:spPr>
            <a:xfrm>
              <a:off x="3879509" y="2327210"/>
              <a:ext cx="224875" cy="23048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177FC6D-B186-413D-99E8-A6F19B88DDAB}"/>
                </a:ext>
              </a:extLst>
            </p:cNvPr>
            <p:cNvSpPr txBox="1"/>
            <p:nvPr/>
          </p:nvSpPr>
          <p:spPr>
            <a:xfrm>
              <a:off x="3830212" y="220498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DD128F-67E9-495A-B691-21A0D50C0575}"/>
              </a:ext>
            </a:extLst>
          </p:cNvPr>
          <p:cNvCxnSpPr>
            <a:cxnSpLocks/>
          </p:cNvCxnSpPr>
          <p:nvPr/>
        </p:nvCxnSpPr>
        <p:spPr>
          <a:xfrm flipV="1">
            <a:off x="1843075" y="960446"/>
            <a:ext cx="2281" cy="1558651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151415B-A0A0-497A-866D-5D2D3F52BD9A}"/>
              </a:ext>
            </a:extLst>
          </p:cNvPr>
          <p:cNvSpPr txBox="1"/>
          <p:nvPr/>
        </p:nvSpPr>
        <p:spPr>
          <a:xfrm rot="16200000">
            <a:off x="1281264" y="1554744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0 </a:t>
            </a:r>
            <a:r>
              <a:rPr lang="en-US" sz="2400" dirty="0"/>
              <a:t>= 13.2 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50255C-D445-46C5-9B89-7434A3921C12}"/>
              </a:ext>
            </a:extLst>
          </p:cNvPr>
          <p:cNvGrpSpPr/>
          <p:nvPr/>
        </p:nvGrpSpPr>
        <p:grpSpPr>
          <a:xfrm>
            <a:off x="4684295" y="80470"/>
            <a:ext cx="4297772" cy="2306507"/>
            <a:chOff x="4684295" y="80470"/>
            <a:chExt cx="4297772" cy="23065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673B51-5511-406A-A1CA-1A92307CCE5F}"/>
                </a:ext>
              </a:extLst>
            </p:cNvPr>
            <p:cNvCxnSpPr/>
            <p:nvPr/>
          </p:nvCxnSpPr>
          <p:spPr>
            <a:xfrm>
              <a:off x="4684295" y="1925312"/>
              <a:ext cx="399448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C616DAE-9A9C-4980-96A5-F0C567855BB7}"/>
                </a:ext>
              </a:extLst>
            </p:cNvPr>
            <p:cNvCxnSpPr>
              <a:cxnSpLocks/>
            </p:cNvCxnSpPr>
            <p:nvPr/>
          </p:nvCxnSpPr>
          <p:spPr>
            <a:xfrm>
              <a:off x="6721643" y="80470"/>
              <a:ext cx="0" cy="1853925"/>
            </a:xfrm>
            <a:prstGeom prst="line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93064CE-E86E-4549-87D8-5D9976FBC212}"/>
                </a:ext>
              </a:extLst>
            </p:cNvPr>
            <p:cNvSpPr txBox="1"/>
            <p:nvPr/>
          </p:nvSpPr>
          <p:spPr>
            <a:xfrm rot="16200000">
              <a:off x="5367677" y="603438"/>
              <a:ext cx="187693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coincidence</a:t>
              </a:r>
            </a:p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counts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D59AD0B-2342-410A-9F27-C864267F3723}"/>
                </a:ext>
              </a:extLst>
            </p:cNvPr>
            <p:cNvSpPr txBox="1"/>
            <p:nvPr/>
          </p:nvSpPr>
          <p:spPr>
            <a:xfrm>
              <a:off x="8678779" y="1663674"/>
              <a:ext cx="303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τ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9BA46AC-F17E-42CD-B62F-4428CC7251F5}"/>
                </a:ext>
              </a:extLst>
            </p:cNvPr>
            <p:cNvSpPr txBox="1"/>
            <p:nvPr/>
          </p:nvSpPr>
          <p:spPr>
            <a:xfrm>
              <a:off x="6551564" y="192531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3855BBC-648B-40D8-ABC3-7F7EB1A5F70C}"/>
              </a:ext>
            </a:extLst>
          </p:cNvPr>
          <p:cNvGrpSpPr/>
          <p:nvPr/>
        </p:nvGrpSpPr>
        <p:grpSpPr>
          <a:xfrm>
            <a:off x="7353712" y="523298"/>
            <a:ext cx="471628" cy="1886297"/>
            <a:chOff x="7353712" y="523298"/>
            <a:chExt cx="471628" cy="188629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D5A32E9-A67F-48B1-8FC4-258657B38FB3}"/>
                </a:ext>
              </a:extLst>
            </p:cNvPr>
            <p:cNvCxnSpPr/>
            <p:nvPr/>
          </p:nvCxnSpPr>
          <p:spPr>
            <a:xfrm>
              <a:off x="7536598" y="523298"/>
              <a:ext cx="0" cy="145014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A951B8F9-2064-43F4-B244-1D60914D73FF}"/>
                </a:ext>
              </a:extLst>
            </p:cNvPr>
            <p:cNvSpPr/>
            <p:nvPr/>
          </p:nvSpPr>
          <p:spPr>
            <a:xfrm>
              <a:off x="7353712" y="1044304"/>
              <a:ext cx="397857" cy="369333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5542965-24E6-4223-A4D0-9FE386E5643A}"/>
                </a:ext>
              </a:extLst>
            </p:cNvPr>
            <p:cNvSpPr txBox="1"/>
            <p:nvPr/>
          </p:nvSpPr>
          <p:spPr>
            <a:xfrm>
              <a:off x="7385796" y="1947930"/>
              <a:ext cx="439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sz="24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84CA67C1-5622-4580-89C4-9D93757066EC}"/>
              </a:ext>
            </a:extLst>
          </p:cNvPr>
          <p:cNvSpPr txBox="1"/>
          <p:nvPr/>
        </p:nvSpPr>
        <p:spPr>
          <a:xfrm>
            <a:off x="11374769" y="1894506"/>
            <a:ext cx="803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C44E67E-05A9-4F74-8B37-CD54D140A367}"/>
              </a:ext>
            </a:extLst>
          </p:cNvPr>
          <p:cNvSpPr txBox="1"/>
          <p:nvPr/>
        </p:nvSpPr>
        <p:spPr>
          <a:xfrm>
            <a:off x="11420466" y="4327577"/>
            <a:ext cx="765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C210846-A5A8-40AF-A55B-D4DF8609D246}"/>
              </a:ext>
            </a:extLst>
          </p:cNvPr>
          <p:cNvSpPr txBox="1"/>
          <p:nvPr/>
        </p:nvSpPr>
        <p:spPr>
          <a:xfrm>
            <a:off x="569338" y="4050244"/>
            <a:ext cx="4240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P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90% , P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9% , P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1%</a:t>
            </a: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× P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0.8%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C5847B-BCB6-4BDA-8EAA-F0113C9F4B73}"/>
              </a:ext>
            </a:extLst>
          </p:cNvPr>
          <p:cNvGrpSpPr/>
          <p:nvPr/>
        </p:nvGrpSpPr>
        <p:grpSpPr>
          <a:xfrm>
            <a:off x="11482110" y="2695086"/>
            <a:ext cx="588935" cy="1339057"/>
            <a:chOff x="8724448" y="1559948"/>
            <a:chExt cx="588935" cy="133905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1C79AE7-85D5-4ABD-AD6D-407009177815}"/>
                </a:ext>
              </a:extLst>
            </p:cNvPr>
            <p:cNvCxnSpPr/>
            <p:nvPr/>
          </p:nvCxnSpPr>
          <p:spPr>
            <a:xfrm>
              <a:off x="8724448" y="1559948"/>
              <a:ext cx="588935" cy="253655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55BB7A6-671C-4C60-A797-8A0F7384BD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4448" y="1813603"/>
              <a:ext cx="588935" cy="246787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39E6B343-5AF6-4CE3-AD68-26BADD38392D}"/>
                </a:ext>
              </a:extLst>
            </p:cNvPr>
            <p:cNvSpPr/>
            <p:nvPr/>
          </p:nvSpPr>
          <p:spPr>
            <a:xfrm rot="5400000">
              <a:off x="8953321" y="1638559"/>
              <a:ext cx="309485" cy="36667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31EEC89-8100-4C6C-B478-1E55DFC2947B}"/>
                </a:ext>
              </a:extLst>
            </p:cNvPr>
            <p:cNvCxnSpPr/>
            <p:nvPr/>
          </p:nvCxnSpPr>
          <p:spPr>
            <a:xfrm>
              <a:off x="8724448" y="2413311"/>
              <a:ext cx="588935" cy="253655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40A625B-CA56-4BA2-BE3D-6657894495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4448" y="2652218"/>
              <a:ext cx="588935" cy="246787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F986AC2C-F009-4854-83FB-29F7CF64368C}"/>
                </a:ext>
              </a:extLst>
            </p:cNvPr>
            <p:cNvSpPr/>
            <p:nvPr/>
          </p:nvSpPr>
          <p:spPr>
            <a:xfrm rot="5400000">
              <a:off x="8953321" y="2480640"/>
              <a:ext cx="309485" cy="366678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699C0AC-997B-4B4B-9A14-4A4C0A4E8C01}"/>
                </a:ext>
              </a:extLst>
            </p:cNvPr>
            <p:cNvSpPr txBox="1"/>
            <p:nvPr/>
          </p:nvSpPr>
          <p:spPr>
            <a:xfrm>
              <a:off x="8875403" y="16327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8B2966-F660-43B7-ACC0-3C2DEF6C4867}"/>
                </a:ext>
              </a:extLst>
            </p:cNvPr>
            <p:cNvSpPr txBox="1"/>
            <p:nvPr/>
          </p:nvSpPr>
          <p:spPr>
            <a:xfrm>
              <a:off x="8875403" y="24846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D3F0CA5B-0329-46D4-B8E9-2AE690661010}"/>
              </a:ext>
            </a:extLst>
          </p:cNvPr>
          <p:cNvSpPr txBox="1"/>
          <p:nvPr/>
        </p:nvSpPr>
        <p:spPr>
          <a:xfrm>
            <a:off x="11392456" y="632305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6/16</a:t>
            </a:r>
          </a:p>
        </p:txBody>
      </p:sp>
    </p:spTree>
    <p:extLst>
      <p:ext uri="{BB962C8B-B14F-4D97-AF65-F5344CB8AC3E}">
        <p14:creationId xmlns:p14="http://schemas.microsoft.com/office/powerpoint/2010/main" val="207732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7539 -0.05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95" y="-2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83268 0.0597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28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AEEFCAA0-F5A1-4D73-99B9-2E5EDAA8B169}"/>
              </a:ext>
            </a:extLst>
          </p:cNvPr>
          <p:cNvGrpSpPr/>
          <p:nvPr/>
        </p:nvGrpSpPr>
        <p:grpSpPr>
          <a:xfrm>
            <a:off x="0" y="2984729"/>
            <a:ext cx="1365540" cy="759773"/>
            <a:chOff x="0" y="2984729"/>
            <a:chExt cx="1365540" cy="759773"/>
          </a:xfrm>
        </p:grpSpPr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D5F11208-14D3-47AB-96BE-82D84755A1B3}"/>
                </a:ext>
              </a:extLst>
            </p:cNvPr>
            <p:cNvSpPr/>
            <p:nvPr/>
          </p:nvSpPr>
          <p:spPr>
            <a:xfrm rot="5400000">
              <a:off x="302883" y="2681846"/>
              <a:ext cx="759773" cy="1365540"/>
            </a:xfrm>
            <a:prstGeom prst="triangl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0">
                  <a:srgbClr val="99BEE1"/>
                </a:gs>
                <a:gs pos="11000">
                  <a:schemeClr val="accent5">
                    <a:lumMod val="0"/>
                    <a:lumOff val="100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6325B40-7F71-4EB7-901B-8D0FA8303971}"/>
                </a:ext>
              </a:extLst>
            </p:cNvPr>
            <p:cNvSpPr txBox="1"/>
            <p:nvPr/>
          </p:nvSpPr>
          <p:spPr>
            <a:xfrm>
              <a:off x="150251" y="3133783"/>
              <a:ext cx="53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tip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6E301E1-4362-43D1-8CC8-608874D0BC6A}"/>
              </a:ext>
            </a:extLst>
          </p:cNvPr>
          <p:cNvGrpSpPr/>
          <p:nvPr/>
        </p:nvGrpSpPr>
        <p:grpSpPr>
          <a:xfrm>
            <a:off x="4459372" y="3408166"/>
            <a:ext cx="314510" cy="400110"/>
            <a:chOff x="3830212" y="2204981"/>
            <a:chExt cx="314510" cy="40011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3CE2DF8-E9E0-4720-8EAD-449FB4CF209A}"/>
                </a:ext>
              </a:extLst>
            </p:cNvPr>
            <p:cNvSpPr/>
            <p:nvPr/>
          </p:nvSpPr>
          <p:spPr>
            <a:xfrm>
              <a:off x="3879509" y="2327210"/>
              <a:ext cx="224875" cy="23048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962F21C-BD49-4BCE-BEF2-394CE4449218}"/>
                </a:ext>
              </a:extLst>
            </p:cNvPr>
            <p:cNvSpPr txBox="1"/>
            <p:nvPr/>
          </p:nvSpPr>
          <p:spPr>
            <a:xfrm>
              <a:off x="3830212" y="220498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CB8F2C-AC45-4BC3-AFA5-9D6629D4328A}"/>
              </a:ext>
            </a:extLst>
          </p:cNvPr>
          <p:cNvGrpSpPr/>
          <p:nvPr/>
        </p:nvGrpSpPr>
        <p:grpSpPr>
          <a:xfrm>
            <a:off x="102125" y="507256"/>
            <a:ext cx="1561137" cy="2857359"/>
            <a:chOff x="102125" y="507256"/>
            <a:chExt cx="1561137" cy="285735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104DD2A-62CC-4CB9-89DF-411CEAED22B0}"/>
                </a:ext>
              </a:extLst>
            </p:cNvPr>
            <p:cNvGrpSpPr/>
            <p:nvPr/>
          </p:nvGrpSpPr>
          <p:grpSpPr>
            <a:xfrm>
              <a:off x="102125" y="1925313"/>
              <a:ext cx="1561137" cy="1439302"/>
              <a:chOff x="3739942" y="-11865"/>
              <a:chExt cx="1561137" cy="1439302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4F0BBC8-9786-46C7-923B-2E7F5714687A}"/>
                  </a:ext>
                </a:extLst>
              </p:cNvPr>
              <p:cNvSpPr/>
              <p:nvPr/>
            </p:nvSpPr>
            <p:spPr>
              <a:xfrm>
                <a:off x="4169004" y="3185"/>
                <a:ext cx="1132075" cy="906381"/>
              </a:xfrm>
              <a:custGeom>
                <a:avLst/>
                <a:gdLst>
                  <a:gd name="connsiteX0" fmla="*/ 1139021 w 1691776"/>
                  <a:gd name="connsiteY0" fmla="*/ 0 h 1796715"/>
                  <a:gd name="connsiteX1" fmla="*/ 882347 w 1691776"/>
                  <a:gd name="connsiteY1" fmla="*/ 144378 h 1796715"/>
                  <a:gd name="connsiteX2" fmla="*/ 1379653 w 1691776"/>
                  <a:gd name="connsiteY2" fmla="*/ 288757 h 1796715"/>
                  <a:gd name="connsiteX3" fmla="*/ 641716 w 1691776"/>
                  <a:gd name="connsiteY3" fmla="*/ 513347 h 1796715"/>
                  <a:gd name="connsiteX4" fmla="*/ 1684453 w 1691776"/>
                  <a:gd name="connsiteY4" fmla="*/ 673768 h 1796715"/>
                  <a:gd name="connsiteX5" fmla="*/ 31 w 1691776"/>
                  <a:gd name="connsiteY5" fmla="*/ 946484 h 1796715"/>
                  <a:gd name="connsiteX6" fmla="*/ 1636326 w 1691776"/>
                  <a:gd name="connsiteY6" fmla="*/ 1138989 h 1796715"/>
                  <a:gd name="connsiteX7" fmla="*/ 737968 w 1691776"/>
                  <a:gd name="connsiteY7" fmla="*/ 1347536 h 1796715"/>
                  <a:gd name="connsiteX8" fmla="*/ 1443821 w 1691776"/>
                  <a:gd name="connsiteY8" fmla="*/ 1572126 h 1796715"/>
                  <a:gd name="connsiteX9" fmla="*/ 978600 w 1691776"/>
                  <a:gd name="connsiteY9" fmla="*/ 1684421 h 1796715"/>
                  <a:gd name="connsiteX10" fmla="*/ 1251316 w 1691776"/>
                  <a:gd name="connsiteY10" fmla="*/ 1796715 h 1796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1776" h="1796715">
                    <a:moveTo>
                      <a:pt x="1139021" y="0"/>
                    </a:moveTo>
                    <a:cubicBezTo>
                      <a:pt x="990631" y="48126"/>
                      <a:pt x="842242" y="96252"/>
                      <a:pt x="882347" y="144378"/>
                    </a:cubicBezTo>
                    <a:cubicBezTo>
                      <a:pt x="922452" y="192504"/>
                      <a:pt x="1419758" y="227262"/>
                      <a:pt x="1379653" y="288757"/>
                    </a:cubicBezTo>
                    <a:cubicBezTo>
                      <a:pt x="1339548" y="350252"/>
                      <a:pt x="590916" y="449179"/>
                      <a:pt x="641716" y="513347"/>
                    </a:cubicBezTo>
                    <a:cubicBezTo>
                      <a:pt x="692516" y="577516"/>
                      <a:pt x="1791400" y="601579"/>
                      <a:pt x="1684453" y="673768"/>
                    </a:cubicBezTo>
                    <a:cubicBezTo>
                      <a:pt x="1577506" y="745957"/>
                      <a:pt x="8052" y="868947"/>
                      <a:pt x="31" y="946484"/>
                    </a:cubicBezTo>
                    <a:cubicBezTo>
                      <a:pt x="-7990" y="1024021"/>
                      <a:pt x="1513337" y="1072147"/>
                      <a:pt x="1636326" y="1138989"/>
                    </a:cubicBezTo>
                    <a:cubicBezTo>
                      <a:pt x="1759316" y="1205831"/>
                      <a:pt x="770052" y="1275347"/>
                      <a:pt x="737968" y="1347536"/>
                    </a:cubicBezTo>
                    <a:cubicBezTo>
                      <a:pt x="705884" y="1419725"/>
                      <a:pt x="1403716" y="1515979"/>
                      <a:pt x="1443821" y="1572126"/>
                    </a:cubicBezTo>
                    <a:cubicBezTo>
                      <a:pt x="1483926" y="1628273"/>
                      <a:pt x="1010684" y="1646990"/>
                      <a:pt x="978600" y="1684421"/>
                    </a:cubicBezTo>
                    <a:cubicBezTo>
                      <a:pt x="946516" y="1721852"/>
                      <a:pt x="1098916" y="1759283"/>
                      <a:pt x="1251316" y="179671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5683B24A-F9FB-4DE3-AF61-0F7905B1F5AA}"/>
                  </a:ext>
                </a:extLst>
              </p:cNvPr>
              <p:cNvCxnSpPr>
                <a:cxnSpLocks/>
                <a:stCxn id="67" idx="10"/>
              </p:cNvCxnSpPr>
              <p:nvPr/>
            </p:nvCxnSpPr>
            <p:spPr>
              <a:xfrm>
                <a:off x="5006339" y="909566"/>
                <a:ext cx="13506" cy="51787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03C1991-181F-448E-9476-9E705549AE1D}"/>
                  </a:ext>
                </a:extLst>
              </p:cNvPr>
              <p:cNvSpPr txBox="1"/>
              <p:nvPr/>
            </p:nvSpPr>
            <p:spPr>
              <a:xfrm rot="16200000">
                <a:off x="3505359" y="222718"/>
                <a:ext cx="9308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 fs</a:t>
                </a:r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F8888A1-82D6-4992-9404-97AF3F241969}"/>
                </a:ext>
              </a:extLst>
            </p:cNvPr>
            <p:cNvSpPr/>
            <p:nvPr/>
          </p:nvSpPr>
          <p:spPr>
            <a:xfrm>
              <a:off x="467019" y="507256"/>
              <a:ext cx="1132075" cy="906381"/>
            </a:xfrm>
            <a:custGeom>
              <a:avLst/>
              <a:gdLst>
                <a:gd name="connsiteX0" fmla="*/ 1139021 w 1691776"/>
                <a:gd name="connsiteY0" fmla="*/ 0 h 1796715"/>
                <a:gd name="connsiteX1" fmla="*/ 882347 w 1691776"/>
                <a:gd name="connsiteY1" fmla="*/ 144378 h 1796715"/>
                <a:gd name="connsiteX2" fmla="*/ 1379653 w 1691776"/>
                <a:gd name="connsiteY2" fmla="*/ 288757 h 1796715"/>
                <a:gd name="connsiteX3" fmla="*/ 641716 w 1691776"/>
                <a:gd name="connsiteY3" fmla="*/ 513347 h 1796715"/>
                <a:gd name="connsiteX4" fmla="*/ 1684453 w 1691776"/>
                <a:gd name="connsiteY4" fmla="*/ 673768 h 1796715"/>
                <a:gd name="connsiteX5" fmla="*/ 31 w 1691776"/>
                <a:gd name="connsiteY5" fmla="*/ 946484 h 1796715"/>
                <a:gd name="connsiteX6" fmla="*/ 1636326 w 1691776"/>
                <a:gd name="connsiteY6" fmla="*/ 1138989 h 1796715"/>
                <a:gd name="connsiteX7" fmla="*/ 737968 w 1691776"/>
                <a:gd name="connsiteY7" fmla="*/ 1347536 h 1796715"/>
                <a:gd name="connsiteX8" fmla="*/ 1443821 w 1691776"/>
                <a:gd name="connsiteY8" fmla="*/ 1572126 h 1796715"/>
                <a:gd name="connsiteX9" fmla="*/ 978600 w 1691776"/>
                <a:gd name="connsiteY9" fmla="*/ 1684421 h 1796715"/>
                <a:gd name="connsiteX10" fmla="*/ 1251316 w 1691776"/>
                <a:gd name="connsiteY10" fmla="*/ 1796715 h 179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776" h="1796715">
                  <a:moveTo>
                    <a:pt x="1139021" y="0"/>
                  </a:moveTo>
                  <a:cubicBezTo>
                    <a:pt x="990631" y="48126"/>
                    <a:pt x="842242" y="96252"/>
                    <a:pt x="882347" y="144378"/>
                  </a:cubicBezTo>
                  <a:cubicBezTo>
                    <a:pt x="922452" y="192504"/>
                    <a:pt x="1419758" y="227262"/>
                    <a:pt x="1379653" y="288757"/>
                  </a:cubicBezTo>
                  <a:cubicBezTo>
                    <a:pt x="1339548" y="350252"/>
                    <a:pt x="590916" y="449179"/>
                    <a:pt x="641716" y="513347"/>
                  </a:cubicBezTo>
                  <a:cubicBezTo>
                    <a:pt x="692516" y="577516"/>
                    <a:pt x="1791400" y="601579"/>
                    <a:pt x="1684453" y="673768"/>
                  </a:cubicBezTo>
                  <a:cubicBezTo>
                    <a:pt x="1577506" y="745957"/>
                    <a:pt x="8052" y="868947"/>
                    <a:pt x="31" y="946484"/>
                  </a:cubicBezTo>
                  <a:cubicBezTo>
                    <a:pt x="-7990" y="1024021"/>
                    <a:pt x="1513337" y="1072147"/>
                    <a:pt x="1636326" y="1138989"/>
                  </a:cubicBezTo>
                  <a:cubicBezTo>
                    <a:pt x="1759316" y="1205831"/>
                    <a:pt x="770052" y="1275347"/>
                    <a:pt x="737968" y="1347536"/>
                  </a:cubicBezTo>
                  <a:cubicBezTo>
                    <a:pt x="705884" y="1419725"/>
                    <a:pt x="1403716" y="1515979"/>
                    <a:pt x="1443821" y="1572126"/>
                  </a:cubicBezTo>
                  <a:cubicBezTo>
                    <a:pt x="1483926" y="1628273"/>
                    <a:pt x="1010684" y="1646990"/>
                    <a:pt x="978600" y="1684421"/>
                  </a:cubicBezTo>
                  <a:cubicBezTo>
                    <a:pt x="946516" y="1721852"/>
                    <a:pt x="1098916" y="1759283"/>
                    <a:pt x="1251316" y="179671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5DBA4F9-43EE-4896-8185-D838EA5730BB}"/>
                </a:ext>
              </a:extLst>
            </p:cNvPr>
            <p:cNvCxnSpPr>
              <a:cxnSpLocks/>
            </p:cNvCxnSpPr>
            <p:nvPr/>
          </p:nvCxnSpPr>
          <p:spPr>
            <a:xfrm>
              <a:off x="1301354" y="1406602"/>
              <a:ext cx="0" cy="541441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28290B2-5979-4D4B-85DD-7FE23FF047D7}"/>
              </a:ext>
            </a:extLst>
          </p:cNvPr>
          <p:cNvGrpSpPr/>
          <p:nvPr/>
        </p:nvGrpSpPr>
        <p:grpSpPr>
          <a:xfrm>
            <a:off x="1598281" y="3055456"/>
            <a:ext cx="314510" cy="400110"/>
            <a:chOff x="3830212" y="2204981"/>
            <a:chExt cx="314510" cy="40011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7421E3B-0CD9-4B91-8241-2D015D676EE6}"/>
                </a:ext>
              </a:extLst>
            </p:cNvPr>
            <p:cNvSpPr/>
            <p:nvPr/>
          </p:nvSpPr>
          <p:spPr>
            <a:xfrm>
              <a:off x="3879509" y="2327210"/>
              <a:ext cx="224875" cy="23048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177FC6D-B186-413D-99E8-A6F19B88DDAB}"/>
                </a:ext>
              </a:extLst>
            </p:cNvPr>
            <p:cNvSpPr txBox="1"/>
            <p:nvPr/>
          </p:nvSpPr>
          <p:spPr>
            <a:xfrm>
              <a:off x="3830212" y="220498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DD128F-67E9-495A-B691-21A0D50C0575}"/>
              </a:ext>
            </a:extLst>
          </p:cNvPr>
          <p:cNvCxnSpPr>
            <a:cxnSpLocks/>
          </p:cNvCxnSpPr>
          <p:nvPr/>
        </p:nvCxnSpPr>
        <p:spPr>
          <a:xfrm flipV="1">
            <a:off x="1843075" y="960446"/>
            <a:ext cx="2281" cy="1558651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151415B-A0A0-497A-866D-5D2D3F52BD9A}"/>
              </a:ext>
            </a:extLst>
          </p:cNvPr>
          <p:cNvSpPr txBox="1"/>
          <p:nvPr/>
        </p:nvSpPr>
        <p:spPr>
          <a:xfrm rot="16200000">
            <a:off x="1281264" y="1554744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0 </a:t>
            </a:r>
            <a:r>
              <a:rPr lang="en-US" sz="2400" dirty="0"/>
              <a:t>= 13.2 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50255C-D445-46C5-9B89-7434A3921C12}"/>
              </a:ext>
            </a:extLst>
          </p:cNvPr>
          <p:cNvGrpSpPr/>
          <p:nvPr/>
        </p:nvGrpSpPr>
        <p:grpSpPr>
          <a:xfrm>
            <a:off x="4684295" y="80470"/>
            <a:ext cx="4297772" cy="2306507"/>
            <a:chOff x="4684295" y="80470"/>
            <a:chExt cx="4297772" cy="23065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673B51-5511-406A-A1CA-1A92307CCE5F}"/>
                </a:ext>
              </a:extLst>
            </p:cNvPr>
            <p:cNvCxnSpPr/>
            <p:nvPr/>
          </p:nvCxnSpPr>
          <p:spPr>
            <a:xfrm>
              <a:off x="4684295" y="1925312"/>
              <a:ext cx="399448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C616DAE-9A9C-4980-96A5-F0C567855BB7}"/>
                </a:ext>
              </a:extLst>
            </p:cNvPr>
            <p:cNvCxnSpPr>
              <a:cxnSpLocks/>
            </p:cNvCxnSpPr>
            <p:nvPr/>
          </p:nvCxnSpPr>
          <p:spPr>
            <a:xfrm>
              <a:off x="6721643" y="80470"/>
              <a:ext cx="0" cy="1853925"/>
            </a:xfrm>
            <a:prstGeom prst="line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93064CE-E86E-4549-87D8-5D9976FBC212}"/>
                </a:ext>
              </a:extLst>
            </p:cNvPr>
            <p:cNvSpPr txBox="1"/>
            <p:nvPr/>
          </p:nvSpPr>
          <p:spPr>
            <a:xfrm rot="16200000">
              <a:off x="5367677" y="603438"/>
              <a:ext cx="187693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coincidence</a:t>
              </a:r>
            </a:p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counts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D59AD0B-2342-410A-9F27-C864267F3723}"/>
                </a:ext>
              </a:extLst>
            </p:cNvPr>
            <p:cNvSpPr txBox="1"/>
            <p:nvPr/>
          </p:nvSpPr>
          <p:spPr>
            <a:xfrm>
              <a:off x="8678779" y="1663674"/>
              <a:ext cx="303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τ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9BA46AC-F17E-42CD-B62F-4428CC7251F5}"/>
                </a:ext>
              </a:extLst>
            </p:cNvPr>
            <p:cNvSpPr txBox="1"/>
            <p:nvPr/>
          </p:nvSpPr>
          <p:spPr>
            <a:xfrm>
              <a:off x="6551564" y="192531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3855BBC-648B-40D8-ABC3-7F7EB1A5F70C}"/>
              </a:ext>
            </a:extLst>
          </p:cNvPr>
          <p:cNvGrpSpPr/>
          <p:nvPr/>
        </p:nvGrpSpPr>
        <p:grpSpPr>
          <a:xfrm>
            <a:off x="4829513" y="507256"/>
            <a:ext cx="691215" cy="1886297"/>
            <a:chOff x="7193292" y="523298"/>
            <a:chExt cx="691215" cy="188629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D5A32E9-A67F-48B1-8FC4-258657B38FB3}"/>
                </a:ext>
              </a:extLst>
            </p:cNvPr>
            <p:cNvCxnSpPr/>
            <p:nvPr/>
          </p:nvCxnSpPr>
          <p:spPr>
            <a:xfrm>
              <a:off x="7536598" y="523298"/>
              <a:ext cx="0" cy="145014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A951B8F9-2064-43F4-B244-1D60914D73FF}"/>
                </a:ext>
              </a:extLst>
            </p:cNvPr>
            <p:cNvSpPr/>
            <p:nvPr/>
          </p:nvSpPr>
          <p:spPr>
            <a:xfrm>
              <a:off x="7353712" y="1044304"/>
              <a:ext cx="397857" cy="369333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5542965-24E6-4223-A4D0-9FE386E5643A}"/>
                </a:ext>
              </a:extLst>
            </p:cNvPr>
            <p:cNvSpPr txBox="1"/>
            <p:nvPr/>
          </p:nvSpPr>
          <p:spPr>
            <a:xfrm>
              <a:off x="7193292" y="1947930"/>
              <a:ext cx="6912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-2T</a:t>
              </a:r>
              <a:r>
                <a:rPr lang="en-US" sz="24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004A91F-123D-4116-A459-E218FDFB8A73}"/>
              </a:ext>
            </a:extLst>
          </p:cNvPr>
          <p:cNvSpPr txBox="1"/>
          <p:nvPr/>
        </p:nvSpPr>
        <p:spPr>
          <a:xfrm>
            <a:off x="11374769" y="1894506"/>
            <a:ext cx="803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8FD354-B5A9-4D81-8F0A-D35D62C36D74}"/>
              </a:ext>
            </a:extLst>
          </p:cNvPr>
          <p:cNvSpPr txBox="1"/>
          <p:nvPr/>
        </p:nvSpPr>
        <p:spPr>
          <a:xfrm>
            <a:off x="11420466" y="4327577"/>
            <a:ext cx="765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35464C-6961-47AE-BB94-04F4F426A375}"/>
              </a:ext>
            </a:extLst>
          </p:cNvPr>
          <p:cNvSpPr txBox="1"/>
          <p:nvPr/>
        </p:nvSpPr>
        <p:spPr>
          <a:xfrm>
            <a:off x="558438" y="4305078"/>
            <a:ext cx="4658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P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90% , P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9% , P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1%</a:t>
            </a: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× P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× P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9% × 90% × 9% = 0.7%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1B040E5-BC0C-493A-A504-9242544A0EF2}"/>
              </a:ext>
            </a:extLst>
          </p:cNvPr>
          <p:cNvSpPr txBox="1"/>
          <p:nvPr/>
        </p:nvSpPr>
        <p:spPr>
          <a:xfrm>
            <a:off x="7385796" y="1947930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DA59758-3EB4-4793-9AF3-1F32B7076999}"/>
              </a:ext>
            </a:extLst>
          </p:cNvPr>
          <p:cNvGrpSpPr/>
          <p:nvPr/>
        </p:nvGrpSpPr>
        <p:grpSpPr>
          <a:xfrm>
            <a:off x="11482110" y="2695086"/>
            <a:ext cx="588935" cy="1339057"/>
            <a:chOff x="8724448" y="1559948"/>
            <a:chExt cx="588935" cy="133905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A831988-15C1-4CA0-B814-19CA895EC1B1}"/>
                </a:ext>
              </a:extLst>
            </p:cNvPr>
            <p:cNvCxnSpPr/>
            <p:nvPr/>
          </p:nvCxnSpPr>
          <p:spPr>
            <a:xfrm>
              <a:off x="8724448" y="1559948"/>
              <a:ext cx="588935" cy="253655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0FFCFF5-794A-437E-B4E9-E018D3B614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4448" y="1813603"/>
              <a:ext cx="588935" cy="246787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24C4B853-AAE3-4809-8B4E-6F79307A68ED}"/>
                </a:ext>
              </a:extLst>
            </p:cNvPr>
            <p:cNvSpPr/>
            <p:nvPr/>
          </p:nvSpPr>
          <p:spPr>
            <a:xfrm rot="5400000">
              <a:off x="8953321" y="1638559"/>
              <a:ext cx="309485" cy="36667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0286CE-F16A-4CD1-BA1B-4D8FD9714800}"/>
                </a:ext>
              </a:extLst>
            </p:cNvPr>
            <p:cNvCxnSpPr/>
            <p:nvPr/>
          </p:nvCxnSpPr>
          <p:spPr>
            <a:xfrm>
              <a:off x="8724448" y="2413311"/>
              <a:ext cx="588935" cy="253655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580552C-FAC1-4391-842F-7B9291B962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4448" y="2652218"/>
              <a:ext cx="588935" cy="246787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AA531A61-9700-4668-9F23-8FF54F581690}"/>
                </a:ext>
              </a:extLst>
            </p:cNvPr>
            <p:cNvSpPr/>
            <p:nvPr/>
          </p:nvSpPr>
          <p:spPr>
            <a:xfrm rot="5400000">
              <a:off x="8953321" y="2480640"/>
              <a:ext cx="309485" cy="366678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228B794-1072-41E1-8274-B8B0CC98D1B0}"/>
                </a:ext>
              </a:extLst>
            </p:cNvPr>
            <p:cNvSpPr txBox="1"/>
            <p:nvPr/>
          </p:nvSpPr>
          <p:spPr>
            <a:xfrm>
              <a:off x="8875403" y="16327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12F0138-1627-446C-9272-ACEA528F0EE1}"/>
                </a:ext>
              </a:extLst>
            </p:cNvPr>
            <p:cNvSpPr txBox="1"/>
            <p:nvPr/>
          </p:nvSpPr>
          <p:spPr>
            <a:xfrm>
              <a:off x="8875403" y="24846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22A5B14-73D1-4599-90D4-15851E65F957}"/>
              </a:ext>
            </a:extLst>
          </p:cNvPr>
          <p:cNvSpPr txBox="1"/>
          <p:nvPr/>
        </p:nvSpPr>
        <p:spPr>
          <a:xfrm>
            <a:off x="11392456" y="632305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7/16</a:t>
            </a:r>
          </a:p>
        </p:txBody>
      </p:sp>
    </p:spTree>
    <p:extLst>
      <p:ext uri="{BB962C8B-B14F-4D97-AF65-F5344CB8AC3E}">
        <p14:creationId xmlns:p14="http://schemas.microsoft.com/office/powerpoint/2010/main" val="327164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81419 -0.04954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03" y="-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57773 0.026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80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AEEFCAA0-F5A1-4D73-99B9-2E5EDAA8B169}"/>
              </a:ext>
            </a:extLst>
          </p:cNvPr>
          <p:cNvGrpSpPr/>
          <p:nvPr/>
        </p:nvGrpSpPr>
        <p:grpSpPr>
          <a:xfrm>
            <a:off x="0" y="2984729"/>
            <a:ext cx="1365540" cy="759773"/>
            <a:chOff x="0" y="2984729"/>
            <a:chExt cx="1365540" cy="759773"/>
          </a:xfrm>
        </p:grpSpPr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D5F11208-14D3-47AB-96BE-82D84755A1B3}"/>
                </a:ext>
              </a:extLst>
            </p:cNvPr>
            <p:cNvSpPr/>
            <p:nvPr/>
          </p:nvSpPr>
          <p:spPr>
            <a:xfrm rot="5400000">
              <a:off x="302883" y="2681846"/>
              <a:ext cx="759773" cy="1365540"/>
            </a:xfrm>
            <a:prstGeom prst="triangl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0">
                  <a:srgbClr val="99BEE1"/>
                </a:gs>
                <a:gs pos="11000">
                  <a:schemeClr val="accent5">
                    <a:lumMod val="0"/>
                    <a:lumOff val="100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6325B40-7F71-4EB7-901B-8D0FA8303971}"/>
                </a:ext>
              </a:extLst>
            </p:cNvPr>
            <p:cNvSpPr txBox="1"/>
            <p:nvPr/>
          </p:nvSpPr>
          <p:spPr>
            <a:xfrm>
              <a:off x="150251" y="3133783"/>
              <a:ext cx="53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tip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6E301E1-4362-43D1-8CC8-608874D0BC6A}"/>
              </a:ext>
            </a:extLst>
          </p:cNvPr>
          <p:cNvGrpSpPr/>
          <p:nvPr/>
        </p:nvGrpSpPr>
        <p:grpSpPr>
          <a:xfrm>
            <a:off x="1331546" y="3225594"/>
            <a:ext cx="314510" cy="400110"/>
            <a:chOff x="3830212" y="2204981"/>
            <a:chExt cx="314510" cy="40011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3CE2DF8-E9E0-4720-8EAD-449FB4CF209A}"/>
                </a:ext>
              </a:extLst>
            </p:cNvPr>
            <p:cNvSpPr/>
            <p:nvPr/>
          </p:nvSpPr>
          <p:spPr>
            <a:xfrm>
              <a:off x="3879509" y="2327210"/>
              <a:ext cx="224875" cy="23048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962F21C-BD49-4BCE-BEF2-394CE4449218}"/>
                </a:ext>
              </a:extLst>
            </p:cNvPr>
            <p:cNvSpPr txBox="1"/>
            <p:nvPr/>
          </p:nvSpPr>
          <p:spPr>
            <a:xfrm>
              <a:off x="3830212" y="220498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CB8F2C-AC45-4BC3-AFA5-9D6629D4328A}"/>
              </a:ext>
            </a:extLst>
          </p:cNvPr>
          <p:cNvGrpSpPr/>
          <p:nvPr/>
        </p:nvGrpSpPr>
        <p:grpSpPr>
          <a:xfrm>
            <a:off x="102125" y="507256"/>
            <a:ext cx="1561137" cy="2857359"/>
            <a:chOff x="102125" y="507256"/>
            <a:chExt cx="1561137" cy="285735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104DD2A-62CC-4CB9-89DF-411CEAED22B0}"/>
                </a:ext>
              </a:extLst>
            </p:cNvPr>
            <p:cNvGrpSpPr/>
            <p:nvPr/>
          </p:nvGrpSpPr>
          <p:grpSpPr>
            <a:xfrm>
              <a:off x="102125" y="1925313"/>
              <a:ext cx="1561137" cy="1439302"/>
              <a:chOff x="3739942" y="-11865"/>
              <a:chExt cx="1561137" cy="1439302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4F0BBC8-9786-46C7-923B-2E7F5714687A}"/>
                  </a:ext>
                </a:extLst>
              </p:cNvPr>
              <p:cNvSpPr/>
              <p:nvPr/>
            </p:nvSpPr>
            <p:spPr>
              <a:xfrm>
                <a:off x="4169004" y="3185"/>
                <a:ext cx="1132075" cy="906381"/>
              </a:xfrm>
              <a:custGeom>
                <a:avLst/>
                <a:gdLst>
                  <a:gd name="connsiteX0" fmla="*/ 1139021 w 1691776"/>
                  <a:gd name="connsiteY0" fmla="*/ 0 h 1796715"/>
                  <a:gd name="connsiteX1" fmla="*/ 882347 w 1691776"/>
                  <a:gd name="connsiteY1" fmla="*/ 144378 h 1796715"/>
                  <a:gd name="connsiteX2" fmla="*/ 1379653 w 1691776"/>
                  <a:gd name="connsiteY2" fmla="*/ 288757 h 1796715"/>
                  <a:gd name="connsiteX3" fmla="*/ 641716 w 1691776"/>
                  <a:gd name="connsiteY3" fmla="*/ 513347 h 1796715"/>
                  <a:gd name="connsiteX4" fmla="*/ 1684453 w 1691776"/>
                  <a:gd name="connsiteY4" fmla="*/ 673768 h 1796715"/>
                  <a:gd name="connsiteX5" fmla="*/ 31 w 1691776"/>
                  <a:gd name="connsiteY5" fmla="*/ 946484 h 1796715"/>
                  <a:gd name="connsiteX6" fmla="*/ 1636326 w 1691776"/>
                  <a:gd name="connsiteY6" fmla="*/ 1138989 h 1796715"/>
                  <a:gd name="connsiteX7" fmla="*/ 737968 w 1691776"/>
                  <a:gd name="connsiteY7" fmla="*/ 1347536 h 1796715"/>
                  <a:gd name="connsiteX8" fmla="*/ 1443821 w 1691776"/>
                  <a:gd name="connsiteY8" fmla="*/ 1572126 h 1796715"/>
                  <a:gd name="connsiteX9" fmla="*/ 978600 w 1691776"/>
                  <a:gd name="connsiteY9" fmla="*/ 1684421 h 1796715"/>
                  <a:gd name="connsiteX10" fmla="*/ 1251316 w 1691776"/>
                  <a:gd name="connsiteY10" fmla="*/ 1796715 h 1796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1776" h="1796715">
                    <a:moveTo>
                      <a:pt x="1139021" y="0"/>
                    </a:moveTo>
                    <a:cubicBezTo>
                      <a:pt x="990631" y="48126"/>
                      <a:pt x="842242" y="96252"/>
                      <a:pt x="882347" y="144378"/>
                    </a:cubicBezTo>
                    <a:cubicBezTo>
                      <a:pt x="922452" y="192504"/>
                      <a:pt x="1419758" y="227262"/>
                      <a:pt x="1379653" y="288757"/>
                    </a:cubicBezTo>
                    <a:cubicBezTo>
                      <a:pt x="1339548" y="350252"/>
                      <a:pt x="590916" y="449179"/>
                      <a:pt x="641716" y="513347"/>
                    </a:cubicBezTo>
                    <a:cubicBezTo>
                      <a:pt x="692516" y="577516"/>
                      <a:pt x="1791400" y="601579"/>
                      <a:pt x="1684453" y="673768"/>
                    </a:cubicBezTo>
                    <a:cubicBezTo>
                      <a:pt x="1577506" y="745957"/>
                      <a:pt x="8052" y="868947"/>
                      <a:pt x="31" y="946484"/>
                    </a:cubicBezTo>
                    <a:cubicBezTo>
                      <a:pt x="-7990" y="1024021"/>
                      <a:pt x="1513337" y="1072147"/>
                      <a:pt x="1636326" y="1138989"/>
                    </a:cubicBezTo>
                    <a:cubicBezTo>
                      <a:pt x="1759316" y="1205831"/>
                      <a:pt x="770052" y="1275347"/>
                      <a:pt x="737968" y="1347536"/>
                    </a:cubicBezTo>
                    <a:cubicBezTo>
                      <a:pt x="705884" y="1419725"/>
                      <a:pt x="1403716" y="1515979"/>
                      <a:pt x="1443821" y="1572126"/>
                    </a:cubicBezTo>
                    <a:cubicBezTo>
                      <a:pt x="1483926" y="1628273"/>
                      <a:pt x="1010684" y="1646990"/>
                      <a:pt x="978600" y="1684421"/>
                    </a:cubicBezTo>
                    <a:cubicBezTo>
                      <a:pt x="946516" y="1721852"/>
                      <a:pt x="1098916" y="1759283"/>
                      <a:pt x="1251316" y="179671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5683B24A-F9FB-4DE3-AF61-0F7905B1F5AA}"/>
                  </a:ext>
                </a:extLst>
              </p:cNvPr>
              <p:cNvCxnSpPr>
                <a:cxnSpLocks/>
                <a:stCxn id="67" idx="10"/>
              </p:cNvCxnSpPr>
              <p:nvPr/>
            </p:nvCxnSpPr>
            <p:spPr>
              <a:xfrm>
                <a:off x="5006339" y="909566"/>
                <a:ext cx="13506" cy="51787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03C1991-181F-448E-9476-9E705549AE1D}"/>
                  </a:ext>
                </a:extLst>
              </p:cNvPr>
              <p:cNvSpPr txBox="1"/>
              <p:nvPr/>
            </p:nvSpPr>
            <p:spPr>
              <a:xfrm rot="16200000">
                <a:off x="3505359" y="222718"/>
                <a:ext cx="9308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 fs</a:t>
                </a:r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F8888A1-82D6-4992-9404-97AF3F241969}"/>
                </a:ext>
              </a:extLst>
            </p:cNvPr>
            <p:cNvSpPr/>
            <p:nvPr/>
          </p:nvSpPr>
          <p:spPr>
            <a:xfrm>
              <a:off x="467019" y="507256"/>
              <a:ext cx="1132075" cy="906381"/>
            </a:xfrm>
            <a:custGeom>
              <a:avLst/>
              <a:gdLst>
                <a:gd name="connsiteX0" fmla="*/ 1139021 w 1691776"/>
                <a:gd name="connsiteY0" fmla="*/ 0 h 1796715"/>
                <a:gd name="connsiteX1" fmla="*/ 882347 w 1691776"/>
                <a:gd name="connsiteY1" fmla="*/ 144378 h 1796715"/>
                <a:gd name="connsiteX2" fmla="*/ 1379653 w 1691776"/>
                <a:gd name="connsiteY2" fmla="*/ 288757 h 1796715"/>
                <a:gd name="connsiteX3" fmla="*/ 641716 w 1691776"/>
                <a:gd name="connsiteY3" fmla="*/ 513347 h 1796715"/>
                <a:gd name="connsiteX4" fmla="*/ 1684453 w 1691776"/>
                <a:gd name="connsiteY4" fmla="*/ 673768 h 1796715"/>
                <a:gd name="connsiteX5" fmla="*/ 31 w 1691776"/>
                <a:gd name="connsiteY5" fmla="*/ 946484 h 1796715"/>
                <a:gd name="connsiteX6" fmla="*/ 1636326 w 1691776"/>
                <a:gd name="connsiteY6" fmla="*/ 1138989 h 1796715"/>
                <a:gd name="connsiteX7" fmla="*/ 737968 w 1691776"/>
                <a:gd name="connsiteY7" fmla="*/ 1347536 h 1796715"/>
                <a:gd name="connsiteX8" fmla="*/ 1443821 w 1691776"/>
                <a:gd name="connsiteY8" fmla="*/ 1572126 h 1796715"/>
                <a:gd name="connsiteX9" fmla="*/ 978600 w 1691776"/>
                <a:gd name="connsiteY9" fmla="*/ 1684421 h 1796715"/>
                <a:gd name="connsiteX10" fmla="*/ 1251316 w 1691776"/>
                <a:gd name="connsiteY10" fmla="*/ 1796715 h 179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776" h="1796715">
                  <a:moveTo>
                    <a:pt x="1139021" y="0"/>
                  </a:moveTo>
                  <a:cubicBezTo>
                    <a:pt x="990631" y="48126"/>
                    <a:pt x="842242" y="96252"/>
                    <a:pt x="882347" y="144378"/>
                  </a:cubicBezTo>
                  <a:cubicBezTo>
                    <a:pt x="922452" y="192504"/>
                    <a:pt x="1419758" y="227262"/>
                    <a:pt x="1379653" y="288757"/>
                  </a:cubicBezTo>
                  <a:cubicBezTo>
                    <a:pt x="1339548" y="350252"/>
                    <a:pt x="590916" y="449179"/>
                    <a:pt x="641716" y="513347"/>
                  </a:cubicBezTo>
                  <a:cubicBezTo>
                    <a:pt x="692516" y="577516"/>
                    <a:pt x="1791400" y="601579"/>
                    <a:pt x="1684453" y="673768"/>
                  </a:cubicBezTo>
                  <a:cubicBezTo>
                    <a:pt x="1577506" y="745957"/>
                    <a:pt x="8052" y="868947"/>
                    <a:pt x="31" y="946484"/>
                  </a:cubicBezTo>
                  <a:cubicBezTo>
                    <a:pt x="-7990" y="1024021"/>
                    <a:pt x="1513337" y="1072147"/>
                    <a:pt x="1636326" y="1138989"/>
                  </a:cubicBezTo>
                  <a:cubicBezTo>
                    <a:pt x="1759316" y="1205831"/>
                    <a:pt x="770052" y="1275347"/>
                    <a:pt x="737968" y="1347536"/>
                  </a:cubicBezTo>
                  <a:cubicBezTo>
                    <a:pt x="705884" y="1419725"/>
                    <a:pt x="1403716" y="1515979"/>
                    <a:pt x="1443821" y="1572126"/>
                  </a:cubicBezTo>
                  <a:cubicBezTo>
                    <a:pt x="1483926" y="1628273"/>
                    <a:pt x="1010684" y="1646990"/>
                    <a:pt x="978600" y="1684421"/>
                  </a:cubicBezTo>
                  <a:cubicBezTo>
                    <a:pt x="946516" y="1721852"/>
                    <a:pt x="1098916" y="1759283"/>
                    <a:pt x="1251316" y="179671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5DBA4F9-43EE-4896-8185-D838EA5730BB}"/>
                </a:ext>
              </a:extLst>
            </p:cNvPr>
            <p:cNvCxnSpPr>
              <a:cxnSpLocks/>
            </p:cNvCxnSpPr>
            <p:nvPr/>
          </p:nvCxnSpPr>
          <p:spPr>
            <a:xfrm>
              <a:off x="1301354" y="1406602"/>
              <a:ext cx="0" cy="541441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28290B2-5979-4D4B-85DD-7FE23FF047D7}"/>
              </a:ext>
            </a:extLst>
          </p:cNvPr>
          <p:cNvGrpSpPr/>
          <p:nvPr/>
        </p:nvGrpSpPr>
        <p:grpSpPr>
          <a:xfrm>
            <a:off x="1521539" y="3055456"/>
            <a:ext cx="314510" cy="400110"/>
            <a:chOff x="3830212" y="2204981"/>
            <a:chExt cx="314510" cy="40011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7421E3B-0CD9-4B91-8241-2D015D676EE6}"/>
                </a:ext>
              </a:extLst>
            </p:cNvPr>
            <p:cNvSpPr/>
            <p:nvPr/>
          </p:nvSpPr>
          <p:spPr>
            <a:xfrm>
              <a:off x="3879509" y="2327210"/>
              <a:ext cx="224875" cy="23048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177FC6D-B186-413D-99E8-A6F19B88DDAB}"/>
                </a:ext>
              </a:extLst>
            </p:cNvPr>
            <p:cNvSpPr txBox="1"/>
            <p:nvPr/>
          </p:nvSpPr>
          <p:spPr>
            <a:xfrm>
              <a:off x="3830212" y="220498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DD128F-67E9-495A-B691-21A0D50C0575}"/>
              </a:ext>
            </a:extLst>
          </p:cNvPr>
          <p:cNvCxnSpPr>
            <a:cxnSpLocks/>
          </p:cNvCxnSpPr>
          <p:nvPr/>
        </p:nvCxnSpPr>
        <p:spPr>
          <a:xfrm flipV="1">
            <a:off x="1843075" y="960446"/>
            <a:ext cx="2281" cy="1558651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151415B-A0A0-497A-866D-5D2D3F52BD9A}"/>
              </a:ext>
            </a:extLst>
          </p:cNvPr>
          <p:cNvSpPr txBox="1"/>
          <p:nvPr/>
        </p:nvSpPr>
        <p:spPr>
          <a:xfrm rot="16200000">
            <a:off x="1281264" y="1554744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0 </a:t>
            </a:r>
            <a:r>
              <a:rPr lang="en-US" sz="2400" dirty="0"/>
              <a:t>= 13.2 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50255C-D445-46C5-9B89-7434A3921C12}"/>
              </a:ext>
            </a:extLst>
          </p:cNvPr>
          <p:cNvGrpSpPr/>
          <p:nvPr/>
        </p:nvGrpSpPr>
        <p:grpSpPr>
          <a:xfrm>
            <a:off x="4684295" y="80470"/>
            <a:ext cx="4297772" cy="2306507"/>
            <a:chOff x="4684295" y="80470"/>
            <a:chExt cx="4297772" cy="23065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673B51-5511-406A-A1CA-1A92307CCE5F}"/>
                </a:ext>
              </a:extLst>
            </p:cNvPr>
            <p:cNvCxnSpPr/>
            <p:nvPr/>
          </p:nvCxnSpPr>
          <p:spPr>
            <a:xfrm>
              <a:off x="4684295" y="1925312"/>
              <a:ext cx="399448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C616DAE-9A9C-4980-96A5-F0C567855BB7}"/>
                </a:ext>
              </a:extLst>
            </p:cNvPr>
            <p:cNvCxnSpPr>
              <a:cxnSpLocks/>
            </p:cNvCxnSpPr>
            <p:nvPr/>
          </p:nvCxnSpPr>
          <p:spPr>
            <a:xfrm>
              <a:off x="6721643" y="80470"/>
              <a:ext cx="0" cy="1853925"/>
            </a:xfrm>
            <a:prstGeom prst="line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93064CE-E86E-4549-87D8-5D9976FBC212}"/>
                </a:ext>
              </a:extLst>
            </p:cNvPr>
            <p:cNvSpPr txBox="1"/>
            <p:nvPr/>
          </p:nvSpPr>
          <p:spPr>
            <a:xfrm rot="16200000">
              <a:off x="5367677" y="603438"/>
              <a:ext cx="187693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coincidence</a:t>
              </a:r>
            </a:p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counts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D59AD0B-2342-410A-9F27-C864267F3723}"/>
                </a:ext>
              </a:extLst>
            </p:cNvPr>
            <p:cNvSpPr txBox="1"/>
            <p:nvPr/>
          </p:nvSpPr>
          <p:spPr>
            <a:xfrm>
              <a:off x="8678779" y="1663674"/>
              <a:ext cx="303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τ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9BA46AC-F17E-42CD-B62F-4428CC7251F5}"/>
                </a:ext>
              </a:extLst>
            </p:cNvPr>
            <p:cNvSpPr txBox="1"/>
            <p:nvPr/>
          </p:nvSpPr>
          <p:spPr>
            <a:xfrm>
              <a:off x="6551564" y="192531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3855BBC-648B-40D8-ABC3-7F7EB1A5F70C}"/>
              </a:ext>
            </a:extLst>
          </p:cNvPr>
          <p:cNvGrpSpPr/>
          <p:nvPr/>
        </p:nvGrpSpPr>
        <p:grpSpPr>
          <a:xfrm>
            <a:off x="6621038" y="537769"/>
            <a:ext cx="397857" cy="1450148"/>
            <a:chOff x="7353712" y="523298"/>
            <a:chExt cx="397857" cy="1450148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D5A32E9-A67F-48B1-8FC4-258657B38FB3}"/>
                </a:ext>
              </a:extLst>
            </p:cNvPr>
            <p:cNvCxnSpPr/>
            <p:nvPr/>
          </p:nvCxnSpPr>
          <p:spPr>
            <a:xfrm>
              <a:off x="7536598" y="523298"/>
              <a:ext cx="0" cy="145014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A951B8F9-2064-43F4-B244-1D60914D73FF}"/>
                </a:ext>
              </a:extLst>
            </p:cNvPr>
            <p:cNvSpPr/>
            <p:nvPr/>
          </p:nvSpPr>
          <p:spPr>
            <a:xfrm>
              <a:off x="7353712" y="1044304"/>
              <a:ext cx="397857" cy="369333"/>
            </a:xfrm>
            <a:prstGeom prst="star5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004A91F-123D-4116-A459-E218FDFB8A73}"/>
              </a:ext>
            </a:extLst>
          </p:cNvPr>
          <p:cNvSpPr txBox="1"/>
          <p:nvPr/>
        </p:nvSpPr>
        <p:spPr>
          <a:xfrm>
            <a:off x="11374769" y="1894506"/>
            <a:ext cx="803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8FD354-B5A9-4D81-8F0A-D35D62C36D74}"/>
              </a:ext>
            </a:extLst>
          </p:cNvPr>
          <p:cNvSpPr txBox="1"/>
          <p:nvPr/>
        </p:nvSpPr>
        <p:spPr>
          <a:xfrm>
            <a:off x="11420466" y="4327577"/>
            <a:ext cx="765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B01C0B-C062-4FC1-A8CB-1ED6A2EA9E4B}"/>
              </a:ext>
            </a:extLst>
          </p:cNvPr>
          <p:cNvSpPr txBox="1"/>
          <p:nvPr/>
        </p:nvSpPr>
        <p:spPr>
          <a:xfrm>
            <a:off x="757793" y="4125194"/>
            <a:ext cx="1616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P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1%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14ED97-2F8A-4B39-9849-16774C126A38}"/>
              </a:ext>
            </a:extLst>
          </p:cNvPr>
          <p:cNvSpPr txBox="1"/>
          <p:nvPr/>
        </p:nvSpPr>
        <p:spPr>
          <a:xfrm>
            <a:off x="7385796" y="1947930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1DBDD6-84C7-451A-9220-790F54BE5090}"/>
              </a:ext>
            </a:extLst>
          </p:cNvPr>
          <p:cNvGrpSpPr/>
          <p:nvPr/>
        </p:nvGrpSpPr>
        <p:grpSpPr>
          <a:xfrm>
            <a:off x="11482110" y="2695086"/>
            <a:ext cx="588935" cy="1339057"/>
            <a:chOff x="8724448" y="1559948"/>
            <a:chExt cx="588935" cy="133905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BCE273-AB19-4CB9-B338-FF552C5CE09A}"/>
                </a:ext>
              </a:extLst>
            </p:cNvPr>
            <p:cNvCxnSpPr/>
            <p:nvPr/>
          </p:nvCxnSpPr>
          <p:spPr>
            <a:xfrm>
              <a:off x="8724448" y="1559948"/>
              <a:ext cx="588935" cy="253655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9F3D174-6918-4506-B54C-6836C478D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4448" y="1813603"/>
              <a:ext cx="588935" cy="246787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09FDED38-1F7E-4233-BE19-ADCD66A27506}"/>
                </a:ext>
              </a:extLst>
            </p:cNvPr>
            <p:cNvSpPr/>
            <p:nvPr/>
          </p:nvSpPr>
          <p:spPr>
            <a:xfrm rot="5400000">
              <a:off x="8953321" y="1638559"/>
              <a:ext cx="309485" cy="36667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02EA663-448E-4A3E-B867-AC651E744CAC}"/>
                </a:ext>
              </a:extLst>
            </p:cNvPr>
            <p:cNvCxnSpPr/>
            <p:nvPr/>
          </p:nvCxnSpPr>
          <p:spPr>
            <a:xfrm>
              <a:off x="8724448" y="2413311"/>
              <a:ext cx="588935" cy="253655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F7936A6-BCC6-42A5-A200-7EDE86484D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4448" y="2652218"/>
              <a:ext cx="588935" cy="246787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A0561A9-E8F0-46A7-9FDC-683375C8E08E}"/>
                </a:ext>
              </a:extLst>
            </p:cNvPr>
            <p:cNvSpPr/>
            <p:nvPr/>
          </p:nvSpPr>
          <p:spPr>
            <a:xfrm rot="5400000">
              <a:off x="8953321" y="2480640"/>
              <a:ext cx="309485" cy="366678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95EF6C-129E-4A29-AA04-C1A94E392CDF}"/>
                </a:ext>
              </a:extLst>
            </p:cNvPr>
            <p:cNvSpPr txBox="1"/>
            <p:nvPr/>
          </p:nvSpPr>
          <p:spPr>
            <a:xfrm>
              <a:off x="8875403" y="16327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6D7ED4B-9A5B-4053-BED9-518305220EC0}"/>
                </a:ext>
              </a:extLst>
            </p:cNvPr>
            <p:cNvSpPr txBox="1"/>
            <p:nvPr/>
          </p:nvSpPr>
          <p:spPr>
            <a:xfrm>
              <a:off x="8875403" y="24846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793482B-07EF-408D-9120-C5038FAC5137}"/>
              </a:ext>
            </a:extLst>
          </p:cNvPr>
          <p:cNvSpPr txBox="1"/>
          <p:nvPr/>
        </p:nvSpPr>
        <p:spPr>
          <a:xfrm>
            <a:off x="11392456" y="632305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8/16</a:t>
            </a:r>
          </a:p>
        </p:txBody>
      </p:sp>
    </p:spTree>
    <p:extLst>
      <p:ext uri="{BB962C8B-B14F-4D97-AF65-F5344CB8AC3E}">
        <p14:creationId xmlns:p14="http://schemas.microsoft.com/office/powerpoint/2010/main" val="37943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82044 -0.0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16" y="-25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8332 0.052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22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AEEFCAA0-F5A1-4D73-99B9-2E5EDAA8B169}"/>
              </a:ext>
            </a:extLst>
          </p:cNvPr>
          <p:cNvGrpSpPr/>
          <p:nvPr/>
        </p:nvGrpSpPr>
        <p:grpSpPr>
          <a:xfrm>
            <a:off x="0" y="2984729"/>
            <a:ext cx="1365540" cy="759773"/>
            <a:chOff x="0" y="2984729"/>
            <a:chExt cx="1365540" cy="759773"/>
          </a:xfrm>
        </p:grpSpPr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D5F11208-14D3-47AB-96BE-82D84755A1B3}"/>
                </a:ext>
              </a:extLst>
            </p:cNvPr>
            <p:cNvSpPr/>
            <p:nvPr/>
          </p:nvSpPr>
          <p:spPr>
            <a:xfrm rot="5400000">
              <a:off x="302883" y="2681846"/>
              <a:ext cx="759773" cy="1365540"/>
            </a:xfrm>
            <a:prstGeom prst="triangl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0">
                  <a:srgbClr val="99BEE1"/>
                </a:gs>
                <a:gs pos="11000">
                  <a:schemeClr val="accent5">
                    <a:lumMod val="0"/>
                    <a:lumOff val="100000"/>
                  </a:schemeClr>
                </a:gs>
                <a:gs pos="82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6325B40-7F71-4EB7-901B-8D0FA8303971}"/>
                </a:ext>
              </a:extLst>
            </p:cNvPr>
            <p:cNvSpPr txBox="1"/>
            <p:nvPr/>
          </p:nvSpPr>
          <p:spPr>
            <a:xfrm>
              <a:off x="150251" y="3133783"/>
              <a:ext cx="532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FFC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tip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6E301E1-4362-43D1-8CC8-608874D0BC6A}"/>
              </a:ext>
            </a:extLst>
          </p:cNvPr>
          <p:cNvGrpSpPr/>
          <p:nvPr/>
        </p:nvGrpSpPr>
        <p:grpSpPr>
          <a:xfrm>
            <a:off x="1371782" y="3164560"/>
            <a:ext cx="314510" cy="400110"/>
            <a:chOff x="3830212" y="2204981"/>
            <a:chExt cx="314510" cy="40011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3CE2DF8-E9E0-4720-8EAD-449FB4CF209A}"/>
                </a:ext>
              </a:extLst>
            </p:cNvPr>
            <p:cNvSpPr/>
            <p:nvPr/>
          </p:nvSpPr>
          <p:spPr>
            <a:xfrm>
              <a:off x="3879509" y="2327210"/>
              <a:ext cx="224875" cy="23048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962F21C-BD49-4BCE-BEF2-394CE4449218}"/>
                </a:ext>
              </a:extLst>
            </p:cNvPr>
            <p:cNvSpPr txBox="1"/>
            <p:nvPr/>
          </p:nvSpPr>
          <p:spPr>
            <a:xfrm>
              <a:off x="3830212" y="220498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CB8F2C-AC45-4BC3-AFA5-9D6629D4328A}"/>
              </a:ext>
            </a:extLst>
          </p:cNvPr>
          <p:cNvGrpSpPr/>
          <p:nvPr/>
        </p:nvGrpSpPr>
        <p:grpSpPr>
          <a:xfrm>
            <a:off x="102125" y="507256"/>
            <a:ext cx="1561137" cy="2857359"/>
            <a:chOff x="102125" y="507256"/>
            <a:chExt cx="1561137" cy="285735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104DD2A-62CC-4CB9-89DF-411CEAED22B0}"/>
                </a:ext>
              </a:extLst>
            </p:cNvPr>
            <p:cNvGrpSpPr/>
            <p:nvPr/>
          </p:nvGrpSpPr>
          <p:grpSpPr>
            <a:xfrm>
              <a:off x="102125" y="1925313"/>
              <a:ext cx="1561137" cy="1439302"/>
              <a:chOff x="3739942" y="-11865"/>
              <a:chExt cx="1561137" cy="1439302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4F0BBC8-9786-46C7-923B-2E7F5714687A}"/>
                  </a:ext>
                </a:extLst>
              </p:cNvPr>
              <p:cNvSpPr/>
              <p:nvPr/>
            </p:nvSpPr>
            <p:spPr>
              <a:xfrm>
                <a:off x="4169004" y="3185"/>
                <a:ext cx="1132075" cy="906381"/>
              </a:xfrm>
              <a:custGeom>
                <a:avLst/>
                <a:gdLst>
                  <a:gd name="connsiteX0" fmla="*/ 1139021 w 1691776"/>
                  <a:gd name="connsiteY0" fmla="*/ 0 h 1796715"/>
                  <a:gd name="connsiteX1" fmla="*/ 882347 w 1691776"/>
                  <a:gd name="connsiteY1" fmla="*/ 144378 h 1796715"/>
                  <a:gd name="connsiteX2" fmla="*/ 1379653 w 1691776"/>
                  <a:gd name="connsiteY2" fmla="*/ 288757 h 1796715"/>
                  <a:gd name="connsiteX3" fmla="*/ 641716 w 1691776"/>
                  <a:gd name="connsiteY3" fmla="*/ 513347 h 1796715"/>
                  <a:gd name="connsiteX4" fmla="*/ 1684453 w 1691776"/>
                  <a:gd name="connsiteY4" fmla="*/ 673768 h 1796715"/>
                  <a:gd name="connsiteX5" fmla="*/ 31 w 1691776"/>
                  <a:gd name="connsiteY5" fmla="*/ 946484 h 1796715"/>
                  <a:gd name="connsiteX6" fmla="*/ 1636326 w 1691776"/>
                  <a:gd name="connsiteY6" fmla="*/ 1138989 h 1796715"/>
                  <a:gd name="connsiteX7" fmla="*/ 737968 w 1691776"/>
                  <a:gd name="connsiteY7" fmla="*/ 1347536 h 1796715"/>
                  <a:gd name="connsiteX8" fmla="*/ 1443821 w 1691776"/>
                  <a:gd name="connsiteY8" fmla="*/ 1572126 h 1796715"/>
                  <a:gd name="connsiteX9" fmla="*/ 978600 w 1691776"/>
                  <a:gd name="connsiteY9" fmla="*/ 1684421 h 1796715"/>
                  <a:gd name="connsiteX10" fmla="*/ 1251316 w 1691776"/>
                  <a:gd name="connsiteY10" fmla="*/ 1796715 h 1796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91776" h="1796715">
                    <a:moveTo>
                      <a:pt x="1139021" y="0"/>
                    </a:moveTo>
                    <a:cubicBezTo>
                      <a:pt x="990631" y="48126"/>
                      <a:pt x="842242" y="96252"/>
                      <a:pt x="882347" y="144378"/>
                    </a:cubicBezTo>
                    <a:cubicBezTo>
                      <a:pt x="922452" y="192504"/>
                      <a:pt x="1419758" y="227262"/>
                      <a:pt x="1379653" y="288757"/>
                    </a:cubicBezTo>
                    <a:cubicBezTo>
                      <a:pt x="1339548" y="350252"/>
                      <a:pt x="590916" y="449179"/>
                      <a:pt x="641716" y="513347"/>
                    </a:cubicBezTo>
                    <a:cubicBezTo>
                      <a:pt x="692516" y="577516"/>
                      <a:pt x="1791400" y="601579"/>
                      <a:pt x="1684453" y="673768"/>
                    </a:cubicBezTo>
                    <a:cubicBezTo>
                      <a:pt x="1577506" y="745957"/>
                      <a:pt x="8052" y="868947"/>
                      <a:pt x="31" y="946484"/>
                    </a:cubicBezTo>
                    <a:cubicBezTo>
                      <a:pt x="-7990" y="1024021"/>
                      <a:pt x="1513337" y="1072147"/>
                      <a:pt x="1636326" y="1138989"/>
                    </a:cubicBezTo>
                    <a:cubicBezTo>
                      <a:pt x="1759316" y="1205831"/>
                      <a:pt x="770052" y="1275347"/>
                      <a:pt x="737968" y="1347536"/>
                    </a:cubicBezTo>
                    <a:cubicBezTo>
                      <a:pt x="705884" y="1419725"/>
                      <a:pt x="1403716" y="1515979"/>
                      <a:pt x="1443821" y="1572126"/>
                    </a:cubicBezTo>
                    <a:cubicBezTo>
                      <a:pt x="1483926" y="1628273"/>
                      <a:pt x="1010684" y="1646990"/>
                      <a:pt x="978600" y="1684421"/>
                    </a:cubicBezTo>
                    <a:cubicBezTo>
                      <a:pt x="946516" y="1721852"/>
                      <a:pt x="1098916" y="1759283"/>
                      <a:pt x="1251316" y="1796715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5683B24A-F9FB-4DE3-AF61-0F7905B1F5AA}"/>
                  </a:ext>
                </a:extLst>
              </p:cNvPr>
              <p:cNvCxnSpPr>
                <a:cxnSpLocks/>
                <a:stCxn id="67" idx="10"/>
              </p:cNvCxnSpPr>
              <p:nvPr/>
            </p:nvCxnSpPr>
            <p:spPr>
              <a:xfrm>
                <a:off x="5006339" y="909566"/>
                <a:ext cx="13506" cy="51787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03C1991-181F-448E-9476-9E705549AE1D}"/>
                  </a:ext>
                </a:extLst>
              </p:cNvPr>
              <p:cNvSpPr txBox="1"/>
              <p:nvPr/>
            </p:nvSpPr>
            <p:spPr>
              <a:xfrm rot="16200000">
                <a:off x="3505359" y="222718"/>
                <a:ext cx="9308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100 fs</a:t>
                </a:r>
              </a:p>
            </p:txBody>
          </p:sp>
        </p:grp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F8888A1-82D6-4992-9404-97AF3F241969}"/>
                </a:ext>
              </a:extLst>
            </p:cNvPr>
            <p:cNvSpPr/>
            <p:nvPr/>
          </p:nvSpPr>
          <p:spPr>
            <a:xfrm>
              <a:off x="467019" y="507256"/>
              <a:ext cx="1132075" cy="906381"/>
            </a:xfrm>
            <a:custGeom>
              <a:avLst/>
              <a:gdLst>
                <a:gd name="connsiteX0" fmla="*/ 1139021 w 1691776"/>
                <a:gd name="connsiteY0" fmla="*/ 0 h 1796715"/>
                <a:gd name="connsiteX1" fmla="*/ 882347 w 1691776"/>
                <a:gd name="connsiteY1" fmla="*/ 144378 h 1796715"/>
                <a:gd name="connsiteX2" fmla="*/ 1379653 w 1691776"/>
                <a:gd name="connsiteY2" fmla="*/ 288757 h 1796715"/>
                <a:gd name="connsiteX3" fmla="*/ 641716 w 1691776"/>
                <a:gd name="connsiteY3" fmla="*/ 513347 h 1796715"/>
                <a:gd name="connsiteX4" fmla="*/ 1684453 w 1691776"/>
                <a:gd name="connsiteY4" fmla="*/ 673768 h 1796715"/>
                <a:gd name="connsiteX5" fmla="*/ 31 w 1691776"/>
                <a:gd name="connsiteY5" fmla="*/ 946484 h 1796715"/>
                <a:gd name="connsiteX6" fmla="*/ 1636326 w 1691776"/>
                <a:gd name="connsiteY6" fmla="*/ 1138989 h 1796715"/>
                <a:gd name="connsiteX7" fmla="*/ 737968 w 1691776"/>
                <a:gd name="connsiteY7" fmla="*/ 1347536 h 1796715"/>
                <a:gd name="connsiteX8" fmla="*/ 1443821 w 1691776"/>
                <a:gd name="connsiteY8" fmla="*/ 1572126 h 1796715"/>
                <a:gd name="connsiteX9" fmla="*/ 978600 w 1691776"/>
                <a:gd name="connsiteY9" fmla="*/ 1684421 h 1796715"/>
                <a:gd name="connsiteX10" fmla="*/ 1251316 w 1691776"/>
                <a:gd name="connsiteY10" fmla="*/ 1796715 h 179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776" h="1796715">
                  <a:moveTo>
                    <a:pt x="1139021" y="0"/>
                  </a:moveTo>
                  <a:cubicBezTo>
                    <a:pt x="990631" y="48126"/>
                    <a:pt x="842242" y="96252"/>
                    <a:pt x="882347" y="144378"/>
                  </a:cubicBezTo>
                  <a:cubicBezTo>
                    <a:pt x="922452" y="192504"/>
                    <a:pt x="1419758" y="227262"/>
                    <a:pt x="1379653" y="288757"/>
                  </a:cubicBezTo>
                  <a:cubicBezTo>
                    <a:pt x="1339548" y="350252"/>
                    <a:pt x="590916" y="449179"/>
                    <a:pt x="641716" y="513347"/>
                  </a:cubicBezTo>
                  <a:cubicBezTo>
                    <a:pt x="692516" y="577516"/>
                    <a:pt x="1791400" y="601579"/>
                    <a:pt x="1684453" y="673768"/>
                  </a:cubicBezTo>
                  <a:cubicBezTo>
                    <a:pt x="1577506" y="745957"/>
                    <a:pt x="8052" y="868947"/>
                    <a:pt x="31" y="946484"/>
                  </a:cubicBezTo>
                  <a:cubicBezTo>
                    <a:pt x="-7990" y="1024021"/>
                    <a:pt x="1513337" y="1072147"/>
                    <a:pt x="1636326" y="1138989"/>
                  </a:cubicBezTo>
                  <a:cubicBezTo>
                    <a:pt x="1759316" y="1205831"/>
                    <a:pt x="770052" y="1275347"/>
                    <a:pt x="737968" y="1347536"/>
                  </a:cubicBezTo>
                  <a:cubicBezTo>
                    <a:pt x="705884" y="1419725"/>
                    <a:pt x="1403716" y="1515979"/>
                    <a:pt x="1443821" y="1572126"/>
                  </a:cubicBezTo>
                  <a:cubicBezTo>
                    <a:pt x="1483926" y="1628273"/>
                    <a:pt x="1010684" y="1646990"/>
                    <a:pt x="978600" y="1684421"/>
                  </a:cubicBezTo>
                  <a:cubicBezTo>
                    <a:pt x="946516" y="1721852"/>
                    <a:pt x="1098916" y="1759283"/>
                    <a:pt x="1251316" y="179671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5DBA4F9-43EE-4896-8185-D838EA5730BB}"/>
                </a:ext>
              </a:extLst>
            </p:cNvPr>
            <p:cNvCxnSpPr>
              <a:cxnSpLocks/>
            </p:cNvCxnSpPr>
            <p:nvPr/>
          </p:nvCxnSpPr>
          <p:spPr>
            <a:xfrm>
              <a:off x="1301354" y="1406602"/>
              <a:ext cx="0" cy="541441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28290B2-5979-4D4B-85DD-7FE23FF047D7}"/>
              </a:ext>
            </a:extLst>
          </p:cNvPr>
          <p:cNvGrpSpPr/>
          <p:nvPr/>
        </p:nvGrpSpPr>
        <p:grpSpPr>
          <a:xfrm>
            <a:off x="2333768" y="3055456"/>
            <a:ext cx="314510" cy="400110"/>
            <a:chOff x="3830212" y="2204981"/>
            <a:chExt cx="314510" cy="40011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7421E3B-0CD9-4B91-8241-2D015D676EE6}"/>
                </a:ext>
              </a:extLst>
            </p:cNvPr>
            <p:cNvSpPr/>
            <p:nvPr/>
          </p:nvSpPr>
          <p:spPr>
            <a:xfrm>
              <a:off x="3879509" y="2327210"/>
              <a:ext cx="224875" cy="23048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177FC6D-B186-413D-99E8-A6F19B88DDAB}"/>
                </a:ext>
              </a:extLst>
            </p:cNvPr>
            <p:cNvSpPr txBox="1"/>
            <p:nvPr/>
          </p:nvSpPr>
          <p:spPr>
            <a:xfrm>
              <a:off x="3830212" y="220498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DD128F-67E9-495A-B691-21A0D50C0575}"/>
              </a:ext>
            </a:extLst>
          </p:cNvPr>
          <p:cNvCxnSpPr>
            <a:cxnSpLocks/>
          </p:cNvCxnSpPr>
          <p:nvPr/>
        </p:nvCxnSpPr>
        <p:spPr>
          <a:xfrm flipV="1">
            <a:off x="1843075" y="960446"/>
            <a:ext cx="2281" cy="1558651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151415B-A0A0-497A-866D-5D2D3F52BD9A}"/>
              </a:ext>
            </a:extLst>
          </p:cNvPr>
          <p:cNvSpPr txBox="1"/>
          <p:nvPr/>
        </p:nvSpPr>
        <p:spPr>
          <a:xfrm rot="16200000">
            <a:off x="1281264" y="1554744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baseline="-25000" dirty="0"/>
              <a:t>0 </a:t>
            </a:r>
            <a:r>
              <a:rPr lang="en-US" sz="2400" dirty="0"/>
              <a:t>= 13.2 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50255C-D445-46C5-9B89-7434A3921C12}"/>
              </a:ext>
            </a:extLst>
          </p:cNvPr>
          <p:cNvGrpSpPr/>
          <p:nvPr/>
        </p:nvGrpSpPr>
        <p:grpSpPr>
          <a:xfrm>
            <a:off x="4684295" y="80470"/>
            <a:ext cx="4297772" cy="2306507"/>
            <a:chOff x="4684295" y="80470"/>
            <a:chExt cx="4297772" cy="23065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673B51-5511-406A-A1CA-1A92307CCE5F}"/>
                </a:ext>
              </a:extLst>
            </p:cNvPr>
            <p:cNvCxnSpPr/>
            <p:nvPr/>
          </p:nvCxnSpPr>
          <p:spPr>
            <a:xfrm>
              <a:off x="4684295" y="1925312"/>
              <a:ext cx="399448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C616DAE-9A9C-4980-96A5-F0C567855BB7}"/>
                </a:ext>
              </a:extLst>
            </p:cNvPr>
            <p:cNvCxnSpPr>
              <a:cxnSpLocks/>
            </p:cNvCxnSpPr>
            <p:nvPr/>
          </p:nvCxnSpPr>
          <p:spPr>
            <a:xfrm>
              <a:off x="6721643" y="80470"/>
              <a:ext cx="0" cy="1853925"/>
            </a:xfrm>
            <a:prstGeom prst="line">
              <a:avLst/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93064CE-E86E-4549-87D8-5D9976FBC212}"/>
                </a:ext>
              </a:extLst>
            </p:cNvPr>
            <p:cNvSpPr txBox="1"/>
            <p:nvPr/>
          </p:nvSpPr>
          <p:spPr>
            <a:xfrm rot="16200000">
              <a:off x="5367677" y="603438"/>
              <a:ext cx="1876934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coincidence</a:t>
              </a:r>
            </a:p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counts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D59AD0B-2342-410A-9F27-C864267F3723}"/>
                </a:ext>
              </a:extLst>
            </p:cNvPr>
            <p:cNvSpPr txBox="1"/>
            <p:nvPr/>
          </p:nvSpPr>
          <p:spPr>
            <a:xfrm>
              <a:off x="8678779" y="1663674"/>
              <a:ext cx="303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τ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9BA46AC-F17E-42CD-B62F-4428CC7251F5}"/>
                </a:ext>
              </a:extLst>
            </p:cNvPr>
            <p:cNvSpPr txBox="1"/>
            <p:nvPr/>
          </p:nvSpPr>
          <p:spPr>
            <a:xfrm>
              <a:off x="6551564" y="192531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84CA67C1-5622-4580-89C4-9D93757066EC}"/>
              </a:ext>
            </a:extLst>
          </p:cNvPr>
          <p:cNvSpPr txBox="1"/>
          <p:nvPr/>
        </p:nvSpPr>
        <p:spPr>
          <a:xfrm>
            <a:off x="11374769" y="1894506"/>
            <a:ext cx="803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C44E67E-05A9-4F74-8B37-CD54D140A367}"/>
              </a:ext>
            </a:extLst>
          </p:cNvPr>
          <p:cNvSpPr txBox="1"/>
          <p:nvPr/>
        </p:nvSpPr>
        <p:spPr>
          <a:xfrm>
            <a:off x="11420466" y="4327577"/>
            <a:ext cx="765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C5847B-BCB6-4BDA-8EAA-F0113C9F4B73}"/>
              </a:ext>
            </a:extLst>
          </p:cNvPr>
          <p:cNvGrpSpPr/>
          <p:nvPr/>
        </p:nvGrpSpPr>
        <p:grpSpPr>
          <a:xfrm>
            <a:off x="11482110" y="2695086"/>
            <a:ext cx="588935" cy="1339057"/>
            <a:chOff x="8724448" y="1559948"/>
            <a:chExt cx="588935" cy="133905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1C79AE7-85D5-4ABD-AD6D-407009177815}"/>
                </a:ext>
              </a:extLst>
            </p:cNvPr>
            <p:cNvCxnSpPr/>
            <p:nvPr/>
          </p:nvCxnSpPr>
          <p:spPr>
            <a:xfrm>
              <a:off x="8724448" y="1559948"/>
              <a:ext cx="588935" cy="253655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55BB7A6-671C-4C60-A797-8A0F7384BD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4448" y="1813603"/>
              <a:ext cx="588935" cy="246787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39E6B343-5AF6-4CE3-AD68-26BADD38392D}"/>
                </a:ext>
              </a:extLst>
            </p:cNvPr>
            <p:cNvSpPr/>
            <p:nvPr/>
          </p:nvSpPr>
          <p:spPr>
            <a:xfrm rot="5400000">
              <a:off x="8953321" y="1638559"/>
              <a:ext cx="309485" cy="36667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31EEC89-8100-4C6C-B478-1E55DFC2947B}"/>
                </a:ext>
              </a:extLst>
            </p:cNvPr>
            <p:cNvCxnSpPr/>
            <p:nvPr/>
          </p:nvCxnSpPr>
          <p:spPr>
            <a:xfrm>
              <a:off x="8724448" y="2413311"/>
              <a:ext cx="588935" cy="253655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40A625B-CA56-4BA2-BE3D-6657894495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4448" y="2652218"/>
              <a:ext cx="588935" cy="246787"/>
            </a:xfrm>
            <a:prstGeom prst="line">
              <a:avLst/>
            </a:prstGeom>
            <a:ln w="508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F986AC2C-F009-4854-83FB-29F7CF64368C}"/>
                </a:ext>
              </a:extLst>
            </p:cNvPr>
            <p:cNvSpPr/>
            <p:nvPr/>
          </p:nvSpPr>
          <p:spPr>
            <a:xfrm rot="5400000">
              <a:off x="8953321" y="2480640"/>
              <a:ext cx="309485" cy="366678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699C0AC-997B-4B4B-9A14-4A4C0A4E8C01}"/>
                </a:ext>
              </a:extLst>
            </p:cNvPr>
            <p:cNvSpPr txBox="1"/>
            <p:nvPr/>
          </p:nvSpPr>
          <p:spPr>
            <a:xfrm>
              <a:off x="8875403" y="16327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8B2966-F660-43B7-ACC0-3C2DEF6C4867}"/>
                </a:ext>
              </a:extLst>
            </p:cNvPr>
            <p:cNvSpPr txBox="1"/>
            <p:nvPr/>
          </p:nvSpPr>
          <p:spPr>
            <a:xfrm>
              <a:off x="8875403" y="24846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CFCAAA9-050E-4754-A166-B6CE14761AB5}"/>
              </a:ext>
            </a:extLst>
          </p:cNvPr>
          <p:cNvSpPr txBox="1"/>
          <p:nvPr/>
        </p:nvSpPr>
        <p:spPr>
          <a:xfrm>
            <a:off x="11392456" y="632305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9/16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747E26-10F3-4457-9A0C-72364EA30FDB}"/>
              </a:ext>
            </a:extLst>
          </p:cNvPr>
          <p:cNvGrpSpPr/>
          <p:nvPr/>
        </p:nvGrpSpPr>
        <p:grpSpPr>
          <a:xfrm>
            <a:off x="5035182" y="103519"/>
            <a:ext cx="7132434" cy="2781064"/>
            <a:chOff x="5035182" y="103519"/>
            <a:chExt cx="7132434" cy="2781064"/>
          </a:xfrm>
        </p:grpSpPr>
        <p:sp>
          <p:nvSpPr>
            <p:cNvPr id="4" name="Multiplication Sign 3">
              <a:extLst>
                <a:ext uri="{FF2B5EF4-FFF2-40B4-BE49-F238E27FC236}">
                  <a16:creationId xmlns:a16="http://schemas.microsoft.com/office/drawing/2014/main" id="{81619610-B913-4336-B60A-23B4DFC2E600}"/>
                </a:ext>
              </a:extLst>
            </p:cNvPr>
            <p:cNvSpPr/>
            <p:nvPr/>
          </p:nvSpPr>
          <p:spPr>
            <a:xfrm>
              <a:off x="5035182" y="103519"/>
              <a:ext cx="3372921" cy="2781064"/>
            </a:xfrm>
            <a:prstGeom prst="mathMultiply">
              <a:avLst>
                <a:gd name="adj1" fmla="val 484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0CDD2BF-4B12-4045-B4A6-9BEF5F8181DA}"/>
                </a:ext>
              </a:extLst>
            </p:cNvPr>
            <p:cNvSpPr/>
            <p:nvPr/>
          </p:nvSpPr>
          <p:spPr>
            <a:xfrm>
              <a:off x="11402473" y="1252719"/>
              <a:ext cx="765143" cy="75904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78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76458 -0.23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29" y="-117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83268 0.0597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28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3892</TotalTime>
  <Words>575</Words>
  <Application>Microsoft Office PowerPoint</Application>
  <PresentationFormat>Widescreen</PresentationFormat>
  <Paragraphs>201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Keramati</dc:creator>
  <cp:lastModifiedBy>Sam Keramati</cp:lastModifiedBy>
  <cp:revision>138</cp:revision>
  <dcterms:created xsi:type="dcterms:W3CDTF">2020-05-28T15:27:13Z</dcterms:created>
  <dcterms:modified xsi:type="dcterms:W3CDTF">2020-06-02T22:14:46Z</dcterms:modified>
</cp:coreProperties>
</file>