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09" r:id="rId2"/>
    <p:sldId id="384" r:id="rId3"/>
    <p:sldId id="382" r:id="rId4"/>
    <p:sldId id="383" r:id="rId5"/>
    <p:sldId id="406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401" r:id="rId20"/>
    <p:sldId id="400" r:id="rId21"/>
    <p:sldId id="402" r:id="rId22"/>
    <p:sldId id="403" r:id="rId23"/>
    <p:sldId id="4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99FF"/>
    <a:srgbClr val="CCFF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359" autoAdjust="0"/>
    <p:restoredTop sz="95741" autoAdjust="0"/>
  </p:normalViewPr>
  <p:slideViewPr>
    <p:cSldViewPr snapToGrid="0" snapToObjects="1">
      <p:cViewPr varScale="1">
        <p:scale>
          <a:sx n="94" d="100"/>
          <a:sy n="94" d="100"/>
        </p:scale>
        <p:origin x="1288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October 14,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October 14,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2" y="6524720"/>
            <a:ext cx="5223851" cy="311322"/>
          </a:xfrm>
        </p:spPr>
        <p:txBody>
          <a:bodyPr/>
          <a:lstStyle>
            <a:lvl1pPr algn="l">
              <a:defRPr lang="en-US" b="0" i="0" u="none" strike="noStrike" smtClean="0">
                <a:effectLst/>
              </a:defRPr>
            </a:lvl1pPr>
          </a:lstStyle>
          <a:p>
            <a:r>
              <a:rPr lang="en-US" dirty="0"/>
              <a:t>SPIN2021, 17-22 October 2021, Matsue, 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October 14,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66557" y="1366779"/>
            <a:ext cx="8491870" cy="24989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Jefferson Lab Mott Team</a:t>
            </a:r>
            <a:endParaRPr lang="en-US" sz="1000" u="sng" dirty="0">
              <a:solidFill>
                <a:schemeClr val="tx1"/>
              </a:solidFill>
            </a:endParaRPr>
          </a:p>
          <a:p>
            <a:r>
              <a:rPr lang="en-US" sz="2400" u="sng" dirty="0">
                <a:solidFill>
                  <a:schemeClr val="tx1"/>
                </a:solidFill>
              </a:rPr>
              <a:t>J. M. Grames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C. K. Sinclair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M. Poelker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X. Roca-Maza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  <a:p>
            <a:r>
              <a:rPr lang="en-US" sz="2400" dirty="0">
                <a:solidFill>
                  <a:schemeClr val="tx1"/>
                </a:solidFill>
              </a:rPr>
              <a:t>M. L. Stutzman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R. Suleiman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Md. A. Mamun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M. McHugh</a:t>
            </a:r>
            <a:r>
              <a:rPr lang="en-US" sz="2400" baseline="30000" dirty="0">
                <a:solidFill>
                  <a:schemeClr val="tx1"/>
                </a:solidFill>
              </a:rPr>
              <a:t>3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  <a:p>
            <a:r>
              <a:rPr lang="en-US" sz="2400" dirty="0">
                <a:solidFill>
                  <a:schemeClr val="tx1"/>
                </a:solidFill>
              </a:rPr>
              <a:t>D. Moser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J. Hansknecht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B. Moffit</a:t>
            </a:r>
            <a:r>
              <a:rPr lang="en-US" sz="2400" baseline="30000" dirty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, and T. J. Gay</a:t>
            </a:r>
            <a:r>
              <a:rPr lang="en-US" sz="2400" baseline="30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F1730-8D0A-9F41-9718-960AFCD81838}"/>
              </a:ext>
            </a:extLst>
          </p:cNvPr>
          <p:cNvSpPr/>
          <p:nvPr/>
        </p:nvSpPr>
        <p:spPr>
          <a:xfrm>
            <a:off x="762939" y="108359"/>
            <a:ext cx="8527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Palatino Linotype" panose="02040502050505030304" pitchFamily="18" charset="0"/>
              </a:rPr>
              <a:t>A High Precision</a:t>
            </a:r>
          </a:p>
          <a:p>
            <a:pPr algn="just"/>
            <a:r>
              <a:rPr lang="en-US" sz="3200" i="1" dirty="0">
                <a:latin typeface="Palatino Linotype" panose="02040502050505030304" pitchFamily="18" charset="0"/>
              </a:rPr>
              <a:t>5 MeV Mott Polarimeter</a:t>
            </a:r>
            <a:endParaRPr lang="en-US" sz="3200" i="1" dirty="0">
              <a:effectLst/>
              <a:latin typeface="Palatino Linotype" panose="020405020505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124B57-0E04-1440-AE22-D58425CDA844}"/>
              </a:ext>
            </a:extLst>
          </p:cNvPr>
          <p:cNvSpPr/>
          <p:nvPr/>
        </p:nvSpPr>
        <p:spPr>
          <a:xfrm>
            <a:off x="2892177" y="3438357"/>
            <a:ext cx="63153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/>
              <a:t>1</a:t>
            </a:r>
            <a:r>
              <a:rPr lang="en-US" sz="2000" dirty="0"/>
              <a:t>Thomas Jefferson National Accelerator Facility</a:t>
            </a:r>
          </a:p>
          <a:p>
            <a:pPr algn="ctr"/>
            <a:endParaRPr lang="en-US" sz="200" dirty="0"/>
          </a:p>
          <a:p>
            <a:pPr algn="ctr"/>
            <a:r>
              <a:rPr lang="en-US" sz="2000" baseline="30000" dirty="0"/>
              <a:t>2</a:t>
            </a:r>
            <a:r>
              <a:rPr lang="en-US" sz="2000" dirty="0"/>
              <a:t>Departimento di </a:t>
            </a:r>
            <a:r>
              <a:rPr lang="en-US" sz="2000" dirty="0" err="1"/>
              <a:t>Fisica</a:t>
            </a:r>
            <a:r>
              <a:rPr lang="en-US" sz="2000" dirty="0"/>
              <a:t>, </a:t>
            </a:r>
            <a:r>
              <a:rPr lang="en-US" sz="2000" dirty="0" err="1"/>
              <a:t>Universita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Studi</a:t>
            </a:r>
            <a:r>
              <a:rPr lang="en-US" sz="2000" dirty="0"/>
              <a:t> di Milano, and </a:t>
            </a:r>
            <a:r>
              <a:rPr lang="en-US" sz="2000" dirty="0" err="1"/>
              <a:t>Istituto</a:t>
            </a:r>
            <a:r>
              <a:rPr lang="en-US" sz="2000" dirty="0"/>
              <a:t> Nazionale di </a:t>
            </a:r>
            <a:r>
              <a:rPr lang="en-US" sz="2000" dirty="0" err="1"/>
              <a:t>Fisica</a:t>
            </a:r>
            <a:r>
              <a:rPr lang="en-US" sz="2000" dirty="0"/>
              <a:t> </a:t>
            </a:r>
            <a:r>
              <a:rPr lang="en-US" sz="2000" dirty="0" err="1"/>
              <a:t>Nucleare</a:t>
            </a:r>
            <a:endParaRPr lang="en-US" sz="2000" dirty="0"/>
          </a:p>
          <a:p>
            <a:pPr algn="ctr"/>
            <a:endParaRPr lang="en-US" sz="200" dirty="0"/>
          </a:p>
          <a:p>
            <a:pPr algn="ctr"/>
            <a:r>
              <a:rPr lang="en-US" sz="2000" baseline="30000" dirty="0"/>
              <a:t>3</a:t>
            </a:r>
            <a:r>
              <a:rPr lang="en-US" sz="2000" dirty="0"/>
              <a:t>Physics Department, George Washington University</a:t>
            </a:r>
          </a:p>
          <a:p>
            <a:pPr algn="ctr"/>
            <a:endParaRPr lang="en-US" sz="200" dirty="0"/>
          </a:p>
          <a:p>
            <a:pPr algn="ctr"/>
            <a:r>
              <a:rPr lang="en-US" sz="2000" baseline="30000" dirty="0"/>
              <a:t>4</a:t>
            </a:r>
            <a:r>
              <a:rPr lang="en-US" sz="2000" dirty="0"/>
              <a:t>Jorgensen Hall, University of Nebraska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7CC8446-2205-A74C-8A4E-D57B951E7ED2}"/>
              </a:ext>
            </a:extLst>
          </p:cNvPr>
          <p:cNvSpPr txBox="1">
            <a:spLocks/>
          </p:cNvSpPr>
          <p:nvPr/>
        </p:nvSpPr>
        <p:spPr>
          <a:xfrm>
            <a:off x="2579367" y="5539095"/>
            <a:ext cx="6941002" cy="5730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SPIN2021, 17-22 October 2021, Matsue, Japan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FF18-A1EA-B440-8306-F678A81C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Precise characterization of beam and instrumental systematics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C892D-14AE-3C49-B32C-EEFDC08F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2854D-2F5B-A144-82D4-E0DB8620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3FFB3-6402-4645-804E-B5F14996B2F0}"/>
              </a:ext>
            </a:extLst>
          </p:cNvPr>
          <p:cNvSpPr txBox="1"/>
          <p:nvPr/>
        </p:nvSpPr>
        <p:spPr>
          <a:xfrm>
            <a:off x="243031" y="1769113"/>
            <a:ext cx="481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Sensitivity to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position</a:t>
            </a:r>
            <a:endParaRPr lang="en-US" sz="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Slow helicity reversal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12DF2-BACC-374C-875E-D6C8E053F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" t="6618" r="1699" b="4628"/>
          <a:stretch/>
        </p:blipFill>
        <p:spPr>
          <a:xfrm>
            <a:off x="5056959" y="1828615"/>
            <a:ext cx="6739037" cy="37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9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F648D-6CAE-6849-8F83-B7376805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A0784-D7F3-8343-AE5C-D59E1606C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1B0DB3-0A53-C644-9A83-9D4BC874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2 – Precise characterization of beam and instrumental systematics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FA68F-095D-9746-8B5B-B4DD8EC724DE}"/>
              </a:ext>
            </a:extLst>
          </p:cNvPr>
          <p:cNvSpPr txBox="1"/>
          <p:nvPr/>
        </p:nvSpPr>
        <p:spPr>
          <a:xfrm>
            <a:off x="243031" y="1769113"/>
            <a:ext cx="481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Sensitivity to beam position</a:t>
            </a:r>
            <a:endParaRPr lang="en-US" sz="7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Slow helicity reversal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9F9FE-CAA8-C845-9645-F007CCB0D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t="3869" r="2032" b="3187"/>
          <a:stretch/>
        </p:blipFill>
        <p:spPr>
          <a:xfrm>
            <a:off x="5635742" y="846671"/>
            <a:ext cx="4727457" cy="565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8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3B95D-2191-FD46-91F4-953467EF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AD7C3-DF79-5F4B-A08F-154DCD0F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4F768-3D1D-1043-BEB4-6EF37CC0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2 – Precise characterization of beam and instrumental systematics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4E302-04F0-504B-9653-A5858B1A17B9}"/>
              </a:ext>
            </a:extLst>
          </p:cNvPr>
          <p:cNvSpPr txBox="1"/>
          <p:nvPr/>
        </p:nvSpPr>
        <p:spPr>
          <a:xfrm>
            <a:off x="243031" y="1769113"/>
            <a:ext cx="481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position</a:t>
            </a:r>
            <a:endParaRPr lang="en-US" sz="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Sensitivity to beam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Slow helicity reversal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E63248-59B2-8046-AA22-5F99686BC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" t="5147" r="1261" b="4190"/>
          <a:stretch/>
        </p:blipFill>
        <p:spPr>
          <a:xfrm>
            <a:off x="4955094" y="1769113"/>
            <a:ext cx="6742635" cy="37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DFF83-23FE-AF49-A113-339FD601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14C6A-3CC8-2942-A62F-4F66A582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8FB391-CDF3-1749-AF7D-C466EDDF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2 – Precise characterization of beam and instrumental systematics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DA4BF7-9AA7-B643-8AE0-C367327D5B79}"/>
              </a:ext>
            </a:extLst>
          </p:cNvPr>
          <p:cNvSpPr txBox="1"/>
          <p:nvPr/>
        </p:nvSpPr>
        <p:spPr>
          <a:xfrm>
            <a:off x="243031" y="1769113"/>
            <a:ext cx="481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position</a:t>
            </a:r>
            <a:endParaRPr lang="en-US" sz="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Slow helicity reversal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007A2-42A7-D043-A2FB-D5E93C7C8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"/>
          <a:stretch/>
        </p:blipFill>
        <p:spPr>
          <a:xfrm>
            <a:off x="5635743" y="880445"/>
            <a:ext cx="4475666" cy="56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B1B32-D893-544C-AEBD-98501A8D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70277-64D1-2941-A67E-164A6E87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0AA7C7-CF86-EA44-9402-B2744A1A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2 – Precise characterization of beam and instrumental systematics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DC4C24-305A-EB44-BA48-2281A075D80B}"/>
              </a:ext>
            </a:extLst>
          </p:cNvPr>
          <p:cNvSpPr txBox="1"/>
          <p:nvPr/>
        </p:nvSpPr>
        <p:spPr>
          <a:xfrm>
            <a:off x="243031" y="1769113"/>
            <a:ext cx="4813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position</a:t>
            </a:r>
            <a:endParaRPr lang="en-US" sz="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Sensitivity to beam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Reproducibility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Slow helicity reversal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8171D8-3B02-184C-9CBD-8F9373B4A116}"/>
              </a:ext>
            </a:extLst>
          </p:cNvPr>
          <p:cNvSpPr/>
          <p:nvPr/>
        </p:nvSpPr>
        <p:spPr>
          <a:xfrm>
            <a:off x="6147575" y="1641215"/>
            <a:ext cx="5550154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Half of data collected with a </a:t>
            </a:r>
            <a:r>
              <a:rPr lang="en-US" sz="2800" dirty="0">
                <a:latin typeface="Symbol" pitchFamily="2" charset="2"/>
              </a:rPr>
              <a:t>l</a:t>
            </a:r>
            <a:r>
              <a:rPr lang="en-US" sz="2800" dirty="0"/>
              <a:t>/2 waveplate IN or OUT.</a:t>
            </a:r>
          </a:p>
          <a:p>
            <a:endParaRPr lang="en-US" sz="2800" dirty="0"/>
          </a:p>
          <a:p>
            <a:r>
              <a:rPr lang="en-US" sz="2800" dirty="0"/>
              <a:t>Statistical ratio for all measurements</a:t>
            </a:r>
          </a:p>
          <a:p>
            <a:endParaRPr lang="en-US" sz="2800" dirty="0"/>
          </a:p>
          <a:p>
            <a:pPr lvl="1"/>
            <a:r>
              <a:rPr lang="en-US" sz="2800" dirty="0"/>
              <a:t>Run1	1.0022 +/- 0.0020</a:t>
            </a:r>
          </a:p>
          <a:p>
            <a:pPr lvl="1"/>
            <a:r>
              <a:rPr lang="en-US" sz="2800" dirty="0"/>
              <a:t>Run2	1.0017 +/- 0.0021</a:t>
            </a:r>
          </a:p>
          <a:p>
            <a:pPr lvl="1"/>
            <a:endParaRPr lang="en-US" sz="2800" dirty="0"/>
          </a:p>
          <a:p>
            <a:r>
              <a:rPr lang="en-US" sz="2800" dirty="0"/>
              <a:t>Laser polarization &gt;99.8 +/- 0.1 %</a:t>
            </a:r>
          </a:p>
        </p:txBody>
      </p:sp>
    </p:spTree>
    <p:extLst>
      <p:ext uri="{BB962C8B-B14F-4D97-AF65-F5344CB8AC3E}">
        <p14:creationId xmlns:p14="http://schemas.microsoft.com/office/powerpoint/2010/main" val="607434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4DC1-6BA1-BC41-B63C-5F5DC4BD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– Improving zero thickness extrapolation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C3D10-CD5D-E744-9F96-8ACF3199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5346B-1967-A34E-A6FE-1F4FB88A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D49EF-1358-024F-98EF-5C2702022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3" b="2282"/>
          <a:stretch/>
        </p:blipFill>
        <p:spPr>
          <a:xfrm>
            <a:off x="5213653" y="865433"/>
            <a:ext cx="6369982" cy="2797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C0240-9203-1D4A-90AE-367189B9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" t="7006" b="1273"/>
          <a:stretch/>
        </p:blipFill>
        <p:spPr>
          <a:xfrm>
            <a:off x="5385908" y="3800500"/>
            <a:ext cx="2853942" cy="252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A4F286-A3AC-C542-9357-97DEF4D475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2" b="2147"/>
          <a:stretch/>
        </p:blipFill>
        <p:spPr>
          <a:xfrm>
            <a:off x="8506185" y="3800500"/>
            <a:ext cx="2898374" cy="2529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757087-8035-7D4B-86E8-4EF05DCEA49B}"/>
              </a:ext>
            </a:extLst>
          </p:cNvPr>
          <p:cNvSpPr txBox="1"/>
          <p:nvPr/>
        </p:nvSpPr>
        <p:spPr>
          <a:xfrm>
            <a:off x="133506" y="1315250"/>
            <a:ext cx="4986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Experiment was done twice, with more than </a:t>
            </a:r>
            <a:r>
              <a:rPr lang="en-US" sz="2400">
                <a:solidFill>
                  <a:srgbClr val="FF0000"/>
                </a:solidFill>
              </a:rPr>
              <a:t>a year??? </a:t>
            </a:r>
            <a:r>
              <a:rPr lang="en-US" sz="2400" dirty="0">
                <a:solidFill>
                  <a:srgbClr val="FF0000"/>
                </a:solidFill>
              </a:rPr>
              <a:t>in between</a:t>
            </a:r>
          </a:p>
          <a:p>
            <a:endParaRPr lang="en-US" sz="2400" dirty="0"/>
          </a:p>
          <a:p>
            <a:r>
              <a:rPr lang="en-US" sz="2400" dirty="0"/>
              <a:t>Run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GaAs/</a:t>
            </a:r>
            <a:r>
              <a:rPr lang="en-US" sz="2400" dirty="0" err="1"/>
              <a:t>GaAsP</a:t>
            </a:r>
            <a:r>
              <a:rPr lang="en-US" sz="2400" dirty="0"/>
              <a:t>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Spin vertical =&gt; L/R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Timing cut (analysis)</a:t>
            </a:r>
          </a:p>
          <a:p>
            <a:endParaRPr lang="en-US" sz="2400" dirty="0"/>
          </a:p>
          <a:p>
            <a:r>
              <a:rPr lang="en-US" sz="2400" dirty="0"/>
              <a:t>Run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GaAs/</a:t>
            </a:r>
            <a:r>
              <a:rPr lang="en-US" sz="2400" dirty="0" err="1"/>
              <a:t>GaAsP</a:t>
            </a:r>
            <a:r>
              <a:rPr lang="en-US" sz="2400" dirty="0"/>
              <a:t> #2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Spin horizontal =&gt; U/D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Timing veto (hardware)</a:t>
            </a:r>
          </a:p>
        </p:txBody>
      </p:sp>
    </p:spTree>
    <p:extLst>
      <p:ext uri="{BB962C8B-B14F-4D97-AF65-F5344CB8AC3E}">
        <p14:creationId xmlns:p14="http://schemas.microsoft.com/office/powerpoint/2010/main" val="3436235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50601-C448-E34C-BC18-B8569F22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7312E-42DE-E54A-886F-A584F50C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017E3A-0258-A24C-82AB-882BB7FC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3 – Improving zero thickness extrapolation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9B217-58A0-DA45-B0FC-449F317B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39" y="965589"/>
            <a:ext cx="6556257" cy="540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8AE7C3-3831-9947-A59C-CD29A515BAAE}"/>
              </a:ext>
            </a:extLst>
          </p:cNvPr>
          <p:cNvSpPr txBox="1"/>
          <p:nvPr/>
        </p:nvSpPr>
        <p:spPr>
          <a:xfrm>
            <a:off x="179010" y="1099606"/>
            <a:ext cx="54567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known precise functional form to account precisely for multiple-elastic scattering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Instead we apply of </a:t>
            </a:r>
            <a:r>
              <a:rPr lang="en-US" sz="2000" dirty="0" err="1"/>
              <a:t>Pade</a:t>
            </a:r>
            <a:r>
              <a:rPr lang="en-US" sz="2000" dirty="0"/>
              <a:t> approximates to determine the statistically allowed polynomial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 advantage of also using relative scattering rate is the high statistical precision due to the very well known beam currents used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3126D-86B5-F44C-9E4D-D0E7F152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62" y="3829878"/>
            <a:ext cx="4908969" cy="689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50EF3-14C2-7747-A275-B9DBB8227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338" y="2065724"/>
            <a:ext cx="3217793" cy="6415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E0936D-68AF-DA4C-9DB6-4B9FB9521CA8}"/>
              </a:ext>
            </a:extLst>
          </p:cNvPr>
          <p:cNvSpPr txBox="1"/>
          <p:nvPr/>
        </p:nvSpPr>
        <p:spPr>
          <a:xfrm>
            <a:off x="463396" y="2049045"/>
            <a:ext cx="153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Purely single –</a:t>
            </a:r>
          </a:p>
          <a:p>
            <a:pPr algn="r"/>
            <a:r>
              <a:rPr lang="en-US" sz="400" dirty="0"/>
              <a:t> </a:t>
            </a:r>
            <a:endParaRPr lang="en-US" dirty="0"/>
          </a:p>
          <a:p>
            <a:pPr algn="r"/>
            <a:r>
              <a:rPr lang="en-US" dirty="0"/>
              <a:t>And double – </a:t>
            </a:r>
          </a:p>
        </p:txBody>
      </p:sp>
    </p:spTree>
    <p:extLst>
      <p:ext uri="{BB962C8B-B14F-4D97-AF65-F5344CB8AC3E}">
        <p14:creationId xmlns:p14="http://schemas.microsoft.com/office/powerpoint/2010/main" val="72685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6E687-7118-9344-8C96-4E25042D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70C85-1333-1B4A-896C-FA37EB87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5FF62E-94AC-6D4A-ACFE-4E2F9447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3 – Improving zero thickness extrapolation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9B4697-558A-474D-BEDB-53D539AA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1" y="2687137"/>
            <a:ext cx="9762566" cy="31206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8778E0-9B0E-884F-B6CC-F0C9C3BC93FF}"/>
              </a:ext>
            </a:extLst>
          </p:cNvPr>
          <p:cNvSpPr/>
          <p:nvPr/>
        </p:nvSpPr>
        <p:spPr>
          <a:xfrm>
            <a:off x="0" y="941908"/>
            <a:ext cx="1201677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Pade</a:t>
            </a:r>
            <a:r>
              <a:rPr lang="en-US" sz="2400" dirty="0"/>
              <a:t> analysis rejects fits based on poor reduced chi-squared values and outcomes of F-tests</a:t>
            </a:r>
          </a:p>
          <a:p>
            <a:endParaRPr lang="en-US" sz="7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Good agreement with </a:t>
            </a:r>
            <a:r>
              <a:rPr lang="en-US" sz="2400" u="sng" dirty="0"/>
              <a:t>most</a:t>
            </a:r>
            <a:r>
              <a:rPr lang="en-US" sz="2400" dirty="0"/>
              <a:t> forms traditionally used (1,0)  </a:t>
            </a:r>
            <a:r>
              <a:rPr lang="en-US" sz="2400" u="sng" dirty="0"/>
              <a:t>(0,1)</a:t>
            </a:r>
            <a:r>
              <a:rPr lang="en-US" sz="2400" dirty="0"/>
              <a:t>  </a:t>
            </a:r>
            <a:r>
              <a:rPr lang="en-US" sz="2400" u="sng" dirty="0"/>
              <a:t>(1,1)</a:t>
            </a:r>
            <a:r>
              <a:rPr lang="en-US" sz="2400" dirty="0"/>
              <a:t>  </a:t>
            </a:r>
            <a:r>
              <a:rPr lang="en-US" sz="2400" u="sng" dirty="0"/>
              <a:t>(0,2)</a:t>
            </a:r>
            <a:r>
              <a:rPr lang="en-US" sz="2400" dirty="0"/>
              <a:t>  </a:t>
            </a:r>
            <a:r>
              <a:rPr lang="en-US" sz="2400" u="sng" dirty="0"/>
              <a:t>(2,0)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Our final result average over all accepted fits based on the statistical analysis (no biasing)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7EDF01-57C8-2643-847E-F8C4AF2D5508}"/>
              </a:ext>
            </a:extLst>
          </p:cNvPr>
          <p:cNvSpPr/>
          <p:nvPr/>
        </p:nvSpPr>
        <p:spPr>
          <a:xfrm>
            <a:off x="2358939" y="5829575"/>
            <a:ext cx="238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P(e-) = 85.72 ± 0.19%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B3D16-D129-584D-B1A1-11678FB09A9A}"/>
              </a:ext>
            </a:extLst>
          </p:cNvPr>
          <p:cNvSpPr/>
          <p:nvPr/>
        </p:nvSpPr>
        <p:spPr>
          <a:xfrm>
            <a:off x="7285045" y="5836574"/>
            <a:ext cx="238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P(e-) = 85.72 ± 0.21%</a:t>
            </a:r>
          </a:p>
        </p:txBody>
      </p:sp>
    </p:spTree>
    <p:extLst>
      <p:ext uri="{BB962C8B-B14F-4D97-AF65-F5344CB8AC3E}">
        <p14:creationId xmlns:p14="http://schemas.microsoft.com/office/powerpoint/2010/main" val="89412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9BE3-A1B5-F14D-9928-289E7B4B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Single-atom Sherman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98E0D-0527-EE40-9A03-6C3D4E6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5F7FA-0DF7-0945-BDE0-DE97B1C7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3B20CC47-5ED2-614B-99F4-6EABC1EBF540}"/>
              </a:ext>
            </a:extLst>
          </p:cNvPr>
          <p:cNvSpPr/>
          <p:nvPr/>
        </p:nvSpPr>
        <p:spPr>
          <a:xfrm>
            <a:off x="59259" y="795610"/>
            <a:ext cx="11611966" cy="367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Relativistic (Dirac) partial-wave calculations from a local central interaction potential </a:t>
            </a:r>
            <a:r>
              <a:rPr lang="en-US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en-US" sz="18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D711E-FABB-4A45-AAB0-B9EE99BF15A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8145" y="1338239"/>
            <a:ext cx="4340160" cy="51696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32400-AACD-9841-8106-D30C89290EA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93822" y="1926565"/>
            <a:ext cx="4444920" cy="321480"/>
          </a:xfrm>
          <a:prstGeom prst="rect">
            <a:avLst/>
          </a:prstGeom>
          <a:ln>
            <a:noFill/>
          </a:ln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36B3DC28-6CCA-CA48-8F65-200580B707EF}"/>
              </a:ext>
            </a:extLst>
          </p:cNvPr>
          <p:cNvSpPr/>
          <p:nvPr/>
        </p:nvSpPr>
        <p:spPr>
          <a:xfrm>
            <a:off x="85763" y="2513929"/>
            <a:ext cx="4296240" cy="4107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80A690D-C1DB-994E-89A3-6FDBB0F7BB53}"/>
              </a:ext>
            </a:extLst>
          </p:cNvPr>
          <p:cNvSpPr/>
          <p:nvPr/>
        </p:nvSpPr>
        <p:spPr>
          <a:xfrm>
            <a:off x="22433" y="2618462"/>
            <a:ext cx="6062897" cy="3477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r>
              <a:rPr lang="en-US" sz="2000" b="1" u="sng" spc="-1" dirty="0">
                <a:solidFill>
                  <a:srgbClr val="158466"/>
                </a:solidFill>
                <a:latin typeface="Arial"/>
                <a:ea typeface="Noto Sans CJK SC"/>
              </a:rPr>
              <a:t>Effects in the Sherman function </a:t>
            </a:r>
            <a:r>
              <a:rPr lang="en-US" sz="2000" b="1" i="1" u="sng" spc="-1" dirty="0">
                <a:solidFill>
                  <a:srgbClr val="158466"/>
                </a:solidFill>
                <a:latin typeface="Arial"/>
                <a:ea typeface="Noto Sans CJK SC"/>
              </a:rPr>
              <a:t>S</a:t>
            </a:r>
            <a:r>
              <a:rPr lang="en-US" sz="2000" b="1" u="sng" spc="-1" dirty="0">
                <a:solidFill>
                  <a:srgbClr val="158466"/>
                </a:solidFill>
                <a:latin typeface="Arial"/>
                <a:ea typeface="Noto Sans CJK SC"/>
              </a:rPr>
              <a:t>(</a:t>
            </a:r>
            <a:r>
              <a:rPr lang="en-US" sz="2000" b="1" i="1" u="sng" spc="-1" dirty="0" err="1">
                <a:solidFill>
                  <a:srgbClr val="158466"/>
                </a:solidFill>
                <a:latin typeface="Arial"/>
                <a:ea typeface="Noto Sans CJK SC"/>
              </a:rPr>
              <a:t>θ</a:t>
            </a:r>
            <a:r>
              <a:rPr lang="en-US" sz="2000" b="1" u="sng" spc="-1" dirty="0">
                <a:solidFill>
                  <a:srgbClr val="158466"/>
                </a:solidFill>
                <a:latin typeface="Arial"/>
                <a:ea typeface="Noto Sans CJK SC"/>
              </a:rPr>
              <a:t>):</a:t>
            </a:r>
            <a:endParaRPr lang="en-US" sz="20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ρ</a:t>
            </a:r>
            <a:r>
              <a:rPr lang="en-US" sz="9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ch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→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V</a:t>
            </a:r>
            <a:r>
              <a:rPr lang="en-US" sz="9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coul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(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)  ~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0.1%</a:t>
            </a: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Noto Sans CJK SC"/>
              </a:rPr>
              <a:t>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depends on using a realistic Nuclear Model</a:t>
            </a:r>
            <a:endParaRPr lang="en-US" sz="2000" b="1" spc="-1" dirty="0">
              <a:solidFill>
                <a:srgbClr val="FF0000"/>
              </a:solidFill>
              <a:latin typeface="Arial"/>
              <a:ea typeface="Noto Sans CJK SC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b="0" strike="noStrike" spc="-1" dirty="0">
              <a:solidFill>
                <a:srgbClr val="000000"/>
              </a:solidFill>
              <a:latin typeface="Arial"/>
              <a:ea typeface="Noto Sans CJK SC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Electron exchange potential V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ex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(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)</a:t>
            </a:r>
            <a:r>
              <a:rPr lang="en-US" sz="9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is ~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few %</a:t>
            </a:r>
            <a:r>
              <a:rPr lang="en-US" sz="12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0</a:t>
            </a:r>
            <a:r>
              <a:rPr lang="en-US" sz="12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if neglected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Inelastic contributions </a:t>
            </a:r>
            <a:r>
              <a:rPr lang="en-US" sz="2000" b="0" i="1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W</a:t>
            </a:r>
            <a:r>
              <a:rPr lang="en-US" sz="900" b="0" strike="noStrike" spc="-1" dirty="0" err="1">
                <a:solidFill>
                  <a:srgbClr val="000000"/>
                </a:solidFill>
                <a:latin typeface="Arial"/>
                <a:ea typeface="Noto Sans CJK SC"/>
              </a:rPr>
              <a:t>abs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(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)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Noto Sans CJK SC"/>
              </a:rPr>
              <a:t>&lt;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0.1% if neglected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Screening from atomic electrons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few % if neglected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Radiative corrections do not amount to more than a 0.5% (</a:t>
            </a:r>
            <a:r>
              <a:rPr lang="en-US" sz="2000" b="1" u="sng" strike="noStrike" spc="-1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estimated!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Noto Sans CJK SC"/>
              </a:rPr>
              <a:t>).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DA050-27FC-2B43-B92C-95C0BAD4C0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397457" y="1105468"/>
            <a:ext cx="3122280" cy="92196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B9C45D-BE8F-034F-9520-F1A5F0D3E83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374116" y="1788662"/>
            <a:ext cx="3789000" cy="817200"/>
          </a:xfrm>
          <a:prstGeom prst="rect">
            <a:avLst/>
          </a:prstGeom>
          <a:ln>
            <a:noFill/>
          </a:ln>
        </p:spPr>
      </p:pic>
      <p:sp>
        <p:nvSpPr>
          <p:cNvPr id="16" name="CustomShape 9">
            <a:extLst>
              <a:ext uri="{FF2B5EF4-FFF2-40B4-BE49-F238E27FC236}">
                <a16:creationId xmlns:a16="http://schemas.microsoft.com/office/drawing/2014/main" id="{987FAE36-DBF0-0A4B-9750-47A63F3AE5DB}"/>
              </a:ext>
            </a:extLst>
          </p:cNvPr>
          <p:cNvSpPr/>
          <p:nvPr/>
        </p:nvSpPr>
        <p:spPr>
          <a:xfrm>
            <a:off x="10219530" y="1054464"/>
            <a:ext cx="1938753" cy="19491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69A2E"/>
                </a:solidFill>
                <a:latin typeface="Arial"/>
                <a:ea typeface="DejaVu Sans"/>
              </a:rPr>
              <a:t>Scattering amplitudes (</a:t>
            </a:r>
            <a:r>
              <a:rPr lang="en-US" sz="1400" b="0" i="1" strike="noStrike" spc="-1" dirty="0">
                <a:solidFill>
                  <a:srgbClr val="069A2E"/>
                </a:solidFill>
                <a:latin typeface="Arial"/>
                <a:ea typeface="DejaVu Sans"/>
              </a:rPr>
              <a:t>f</a:t>
            </a:r>
            <a:r>
              <a:rPr lang="en-US" sz="1400" b="0" strike="noStrike" spc="-1" dirty="0">
                <a:solidFill>
                  <a:srgbClr val="069A2E"/>
                </a:solidFill>
                <a:latin typeface="Arial"/>
                <a:ea typeface="DejaVu Sans"/>
              </a:rPr>
              <a:t> and </a:t>
            </a:r>
            <a:r>
              <a:rPr lang="en-US" sz="1400" b="0" i="1" strike="noStrike" spc="-1" dirty="0">
                <a:solidFill>
                  <a:srgbClr val="069A2E"/>
                </a:solidFill>
                <a:latin typeface="Arial"/>
                <a:ea typeface="DejaVu Sans"/>
              </a:rPr>
              <a:t>g</a:t>
            </a:r>
            <a:r>
              <a:rPr lang="en-US" sz="1400" b="0" strike="noStrike" spc="-1" dirty="0">
                <a:solidFill>
                  <a:srgbClr val="069A2E"/>
                </a:solidFill>
                <a:latin typeface="Arial"/>
                <a:ea typeface="DejaVu Sans"/>
              </a:rPr>
              <a:t>) and </a:t>
            </a:r>
            <a:r>
              <a:rPr lang="en-US" sz="1400" b="0" strike="noStrike" spc="-1" dirty="0" err="1">
                <a:solidFill>
                  <a:srgbClr val="069A2E"/>
                </a:solidFill>
                <a:latin typeface="Arial"/>
                <a:ea typeface="DejaVu Sans"/>
              </a:rPr>
              <a:t>dσ</a:t>
            </a:r>
            <a:r>
              <a:rPr lang="en-US" sz="1400" b="0" strike="noStrike" spc="-1" dirty="0">
                <a:solidFill>
                  <a:srgbClr val="069A2E"/>
                </a:solidFill>
                <a:latin typeface="Arial"/>
                <a:ea typeface="DejaVu Sans"/>
              </a:rPr>
              <a:t>/</a:t>
            </a:r>
            <a:r>
              <a:rPr lang="en-US" sz="1400" b="0" strike="noStrike" spc="-1" dirty="0" err="1">
                <a:solidFill>
                  <a:srgbClr val="069A2E"/>
                </a:solidFill>
                <a:latin typeface="Arial"/>
                <a:ea typeface="DejaVu Sans"/>
              </a:rPr>
              <a:t>dΩ</a:t>
            </a:r>
            <a:r>
              <a:rPr lang="en-US" sz="1400" b="0" strike="noStrike" spc="-1" dirty="0">
                <a:solidFill>
                  <a:srgbClr val="069A2E"/>
                </a:solidFill>
                <a:latin typeface="Arial"/>
                <a:ea typeface="DejaVu Sans"/>
              </a:rPr>
              <a:t> are estimated from the convergence of the partial-wave series, typically smaller than 10⁻⁶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AADAAEA-C831-0A47-BF94-D962A9C31E7F}"/>
              </a:ext>
            </a:extLst>
          </p:cNvPr>
          <p:cNvSpPr/>
          <p:nvPr/>
        </p:nvSpPr>
        <p:spPr>
          <a:xfrm>
            <a:off x="5032021" y="1517039"/>
            <a:ext cx="1285681" cy="524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</a:t>
            </a:r>
          </a:p>
        </p:txBody>
      </p:sp>
      <p:sp>
        <p:nvSpPr>
          <p:cNvPr id="22" name="CustomShape 4">
            <a:extLst>
              <a:ext uri="{FF2B5EF4-FFF2-40B4-BE49-F238E27FC236}">
                <a16:creationId xmlns:a16="http://schemas.microsoft.com/office/drawing/2014/main" id="{2F65EFE3-5F81-D84C-B700-AEE368B473EA}"/>
              </a:ext>
            </a:extLst>
          </p:cNvPr>
          <p:cNvSpPr/>
          <p:nvPr/>
        </p:nvSpPr>
        <p:spPr>
          <a:xfrm>
            <a:off x="6907239" y="170250"/>
            <a:ext cx="5146645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See X. Roca-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Maza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Eur. Phys. Lett. </a:t>
            </a: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120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33002 (2017) &amp; 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Salvat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F., Jablonski A. and Powell C. J.</a:t>
            </a:r>
            <a:r>
              <a:rPr lang="en-US" sz="12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Comput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Phys.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Commun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., 165 (2005) 157. </a:t>
            </a:r>
            <a:endParaRPr lang="en-US" sz="1200" b="0" strike="noStrike" spc="-1" dirty="0">
              <a:latin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785E37-3307-CB49-B86A-33C511DACA36}"/>
              </a:ext>
            </a:extLst>
          </p:cNvPr>
          <p:cNvGrpSpPr/>
          <p:nvPr/>
        </p:nvGrpSpPr>
        <p:grpSpPr>
          <a:xfrm>
            <a:off x="6564693" y="2782957"/>
            <a:ext cx="5106532" cy="3684379"/>
            <a:chOff x="3331162" y="2185305"/>
            <a:chExt cx="4367852" cy="3180316"/>
          </a:xfrm>
        </p:grpSpPr>
        <p:pic>
          <p:nvPicPr>
            <p:cNvPr id="24" name="Picture 2" descr="C:\Users\grames\Desktop\S-Au-5MeV.jpg">
              <a:extLst>
                <a:ext uri="{FF2B5EF4-FFF2-40B4-BE49-F238E27FC236}">
                  <a16:creationId xmlns:a16="http://schemas.microsoft.com/office/drawing/2014/main" id="{B9FEFB54-B30C-4F43-8183-650E7E279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162" y="2310075"/>
              <a:ext cx="4272211" cy="30555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E0AE90-A763-364E-BEAF-7ADD34CC912A}"/>
                </a:ext>
              </a:extLst>
            </p:cNvPr>
            <p:cNvSpPr txBox="1"/>
            <p:nvPr/>
          </p:nvSpPr>
          <p:spPr>
            <a:xfrm>
              <a:off x="6756477" y="2185305"/>
              <a:ext cx="942537" cy="2495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prstClr val="black"/>
                  </a:solidFill>
                  <a:latin typeface="Calibri"/>
                </a:rPr>
                <a:t>X. Roca-</a:t>
              </a:r>
              <a:r>
                <a:rPr lang="en-US" sz="1200" i="1" dirty="0" err="1">
                  <a:solidFill>
                    <a:prstClr val="black"/>
                  </a:solidFill>
                  <a:latin typeface="Calibri"/>
                </a:rPr>
                <a:t>Maza</a:t>
              </a:r>
              <a:endParaRPr lang="en-US" sz="1200" i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69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29BF8-765A-7C43-8F40-93565A8B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3F88F-9163-764B-8D10-8DEDEE13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E20AB3-ABEA-D547-9F06-D98388EC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4 – Single-atom Sherman function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47DF7-DFCC-9A4F-B26F-BF0CC558C8E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98934" y="1910145"/>
            <a:ext cx="5695393" cy="3667739"/>
          </a:xfrm>
          <a:prstGeom prst="rect">
            <a:avLst/>
          </a:prstGeom>
          <a:ln w="5472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FDADAF-32C4-9F4B-A3D4-F2DAAD614D93}"/>
              </a:ext>
            </a:extLst>
          </p:cNvPr>
          <p:cNvSpPr/>
          <p:nvPr/>
        </p:nvSpPr>
        <p:spPr>
          <a:xfrm>
            <a:off x="479761" y="1910145"/>
            <a:ext cx="43221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en-US" sz="2000" b="1" u="sng" spc="-1" dirty="0">
                <a:solidFill>
                  <a:srgbClr val="000000"/>
                </a:solidFill>
                <a:latin typeface="Arial"/>
                <a:ea typeface="DejaVu Sans"/>
              </a:rPr>
              <a:t>Leading QED corrections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 of the order of  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α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²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Z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 are the </a:t>
            </a:r>
            <a:r>
              <a:rPr lang="en-US" sz="2000" b="1" spc="-1" dirty="0">
                <a:solidFill>
                  <a:srgbClr val="FF0000"/>
                </a:solidFill>
                <a:latin typeface="Arial"/>
                <a:ea typeface="DejaVu Sans"/>
              </a:rPr>
              <a:t>self-energy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(left) and </a:t>
            </a:r>
            <a:r>
              <a:rPr lang="en-US" sz="2000" b="1" spc="-1" dirty="0">
                <a:solidFill>
                  <a:srgbClr val="FF0000"/>
                </a:solidFill>
                <a:latin typeface="Arial"/>
                <a:ea typeface="DejaVu Sans"/>
              </a:rPr>
              <a:t>vacuum polarization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 (right). Both</a:t>
            </a:r>
            <a:r>
              <a:rPr lang="en-US" sz="2000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en-US" sz="2000" b="1" spc="-1" dirty="0">
                <a:solidFill>
                  <a:srgbClr val="069A2E"/>
                </a:solidFill>
                <a:latin typeface="Arial"/>
                <a:ea typeface="DejaVu Sans"/>
              </a:rPr>
              <a:t>increase with energy and Z.</a:t>
            </a:r>
            <a:endParaRPr lang="en-US" sz="2000" spc="-1" dirty="0">
              <a:solidFill>
                <a:srgbClr val="069A2E"/>
              </a:solidFill>
              <a:latin typeface="Arial"/>
              <a:ea typeface="DejaVu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A311D-6FA4-F647-867E-E27CC3409A8E}"/>
              </a:ext>
            </a:extLst>
          </p:cNvPr>
          <p:cNvSpPr/>
          <p:nvPr/>
        </p:nvSpPr>
        <p:spPr>
          <a:xfrm>
            <a:off x="207050" y="1073970"/>
            <a:ext cx="10315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b="1" spc="-1" dirty="0">
                <a:solidFill>
                  <a:srgbClr val="069A2E"/>
                </a:solidFill>
                <a:latin typeface="Arial"/>
                <a:ea typeface="Noto Sans CJK SC"/>
              </a:rPr>
              <a:t>Radiative corrections</a:t>
            </a:r>
            <a:r>
              <a:rPr lang="en-US" spc="-1" dirty="0">
                <a:solidFill>
                  <a:srgbClr val="000000"/>
                </a:solidFill>
                <a:latin typeface="Arial"/>
                <a:ea typeface="Noto Sans CJK SC"/>
              </a:rPr>
              <a:t> give the</a:t>
            </a:r>
            <a:r>
              <a:rPr lang="en-US" spc="-1" dirty="0">
                <a:solidFill>
                  <a:srgbClr val="069A2E"/>
                </a:solidFill>
                <a:latin typeface="Arial"/>
                <a:ea typeface="Noto Sans CJK SC"/>
              </a:rPr>
              <a:t> </a:t>
            </a:r>
            <a:r>
              <a:rPr lang="en-US" b="1" spc="-1" dirty="0">
                <a:solidFill>
                  <a:srgbClr val="069A2E"/>
                </a:solidFill>
                <a:latin typeface="Arial"/>
                <a:ea typeface="Noto Sans CJK SC"/>
              </a:rPr>
              <a:t>largest contributions</a:t>
            </a:r>
            <a:r>
              <a:rPr lang="en-US" spc="-1" dirty="0">
                <a:solidFill>
                  <a:srgbClr val="000000"/>
                </a:solidFill>
                <a:latin typeface="Arial"/>
                <a:ea typeface="Noto Sans CJK SC"/>
              </a:rPr>
              <a:t> to the</a:t>
            </a:r>
            <a:r>
              <a:rPr lang="en-US" spc="-1" dirty="0">
                <a:solidFill>
                  <a:srgbClr val="069A2E"/>
                </a:solidFill>
                <a:latin typeface="Arial"/>
                <a:ea typeface="Noto Sans CJK SC"/>
              </a:rPr>
              <a:t> </a:t>
            </a:r>
            <a:r>
              <a:rPr lang="en-US" b="1" spc="-1" dirty="0">
                <a:solidFill>
                  <a:srgbClr val="069A2E"/>
                </a:solidFill>
                <a:latin typeface="Arial"/>
                <a:ea typeface="Noto Sans CJK SC"/>
              </a:rPr>
              <a:t>theoretical uncertainty</a:t>
            </a:r>
            <a:r>
              <a:rPr lang="en-US" spc="-1" dirty="0">
                <a:solidFill>
                  <a:srgbClr val="069A2E"/>
                </a:solidFill>
                <a:latin typeface="Arial"/>
                <a:ea typeface="Noto Sans CJK SC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Noto Sans CJK SC"/>
              </a:rPr>
              <a:t>in the Sherman function in the few-MeV energy range.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52A0E-28CD-0745-B766-F7AB5C88E33C}"/>
              </a:ext>
            </a:extLst>
          </p:cNvPr>
          <p:cNvSpPr/>
          <p:nvPr/>
        </p:nvSpPr>
        <p:spPr>
          <a:xfrm>
            <a:off x="479761" y="5884646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Measuring the Mott asymmetry from foils of </a:t>
            </a:r>
            <a:r>
              <a:rPr lang="en-US" b="1" dirty="0">
                <a:solidFill>
                  <a:srgbClr val="FF0000"/>
                </a:solidFill>
              </a:rPr>
              <a:t>different Z</a:t>
            </a:r>
            <a:r>
              <a:rPr lang="en-US" dirty="0"/>
              <a:t> and with </a:t>
            </a:r>
            <a:r>
              <a:rPr lang="en-US" b="1" dirty="0">
                <a:solidFill>
                  <a:srgbClr val="FF0000"/>
                </a:solidFill>
              </a:rPr>
              <a:t>different Energy</a:t>
            </a:r>
            <a:r>
              <a:rPr lang="en-US" dirty="0"/>
              <a:t> </a:t>
            </a:r>
            <a:r>
              <a:rPr lang="en-US" b="1" u="sng" dirty="0"/>
              <a:t>bounds the theoretical uncertainty</a:t>
            </a:r>
            <a:r>
              <a:rPr lang="en-US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9E2B00-9886-6C44-9D92-42F480FEA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851" y="3407434"/>
            <a:ext cx="2288993" cy="2112009"/>
          </a:xfrm>
          <a:prstGeom prst="rect">
            <a:avLst/>
          </a:prstGeom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E45763B9-B963-694C-91FE-09083BF11980}"/>
              </a:ext>
            </a:extLst>
          </p:cNvPr>
          <p:cNvSpPr/>
          <p:nvPr/>
        </p:nvSpPr>
        <p:spPr>
          <a:xfrm>
            <a:off x="6775836" y="1704567"/>
            <a:ext cx="4029377" cy="307214"/>
          </a:xfrm>
          <a:prstGeom prst="rect">
            <a:avLst/>
          </a:prstGeom>
          <a:noFill/>
          <a:ln w="54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X. Roca-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Maza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Eur. Phys. Lett. </a:t>
            </a:r>
            <a:r>
              <a:rPr lang="en-US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120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33002 (2017)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97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BC1F4-FF4C-274F-BB3C-68606271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SPIN2021, 17-22 October 2021, Matsue, Japan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71F1B-8B3C-334A-9140-E1589E8E4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87C027-80A2-354D-BFE2-263948B8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 @ Jefferson 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4C667-7E6D-EA46-BAEC-64F99F455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56" y="1794952"/>
            <a:ext cx="6692900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620810-93AE-5048-A063-755D10C7E9CC}"/>
              </a:ext>
            </a:extLst>
          </p:cNvPr>
          <p:cNvSpPr txBox="1"/>
          <p:nvPr/>
        </p:nvSpPr>
        <p:spPr>
          <a:xfrm>
            <a:off x="7306691" y="1910587"/>
            <a:ext cx="469859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HAPPEX – Nucleon strangeness</a:t>
            </a:r>
          </a:p>
          <a:p>
            <a:r>
              <a:rPr lang="en-US" sz="1400" dirty="0"/>
              <a:t>K.A. </a:t>
            </a:r>
            <a:r>
              <a:rPr lang="en-US" sz="1400" dirty="0" err="1"/>
              <a:t>Aniol</a:t>
            </a:r>
            <a:r>
              <a:rPr lang="en-US" sz="1400" dirty="0"/>
              <a:t>, et al., Phys. Rev. C </a:t>
            </a:r>
            <a:r>
              <a:rPr lang="en-US" sz="1400" b="1" dirty="0"/>
              <a:t>69,</a:t>
            </a:r>
            <a:r>
              <a:rPr lang="en-US" sz="1400" dirty="0"/>
              <a:t> 065501 (2004)</a:t>
            </a:r>
          </a:p>
          <a:p>
            <a:r>
              <a:rPr lang="en-US" sz="1400" dirty="0"/>
              <a:t>K.A. </a:t>
            </a:r>
            <a:r>
              <a:rPr lang="en-US" sz="1400" dirty="0" err="1"/>
              <a:t>Aniol</a:t>
            </a:r>
            <a:r>
              <a:rPr lang="en-US" sz="1400" dirty="0"/>
              <a:t>, et al., Phys. Lett. B </a:t>
            </a:r>
            <a:r>
              <a:rPr lang="en-US" sz="1400" b="1" dirty="0"/>
              <a:t>635</a:t>
            </a:r>
            <a:r>
              <a:rPr lang="en-US" sz="1400" dirty="0"/>
              <a:t>, 275 (2006)</a:t>
            </a:r>
          </a:p>
          <a:p>
            <a:r>
              <a:rPr lang="en-US" sz="1400" dirty="0"/>
              <a:t>K.A. </a:t>
            </a:r>
            <a:r>
              <a:rPr lang="en-US" sz="1400" dirty="0" err="1"/>
              <a:t>Aniol</a:t>
            </a:r>
            <a:r>
              <a:rPr lang="en-US" sz="1400" dirty="0"/>
              <a:t>, et al., Phys. Rev. Lett. </a:t>
            </a:r>
            <a:r>
              <a:rPr lang="en-US" sz="1400" b="1" dirty="0"/>
              <a:t>96</a:t>
            </a:r>
            <a:r>
              <a:rPr lang="en-US" sz="1400" dirty="0"/>
              <a:t>, 022003 (2006) 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700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</a:rPr>
              <a:t>G</a:t>
            </a:r>
            <a:r>
              <a:rPr lang="en-US" b="1" baseline="30000" dirty="0">
                <a:cs typeface="Arial" panose="020B0604020202020204" pitchFamily="34" charset="0"/>
              </a:rPr>
              <a:t>0</a:t>
            </a:r>
            <a:r>
              <a:rPr lang="en-US" b="1" dirty="0">
                <a:cs typeface="Arial" panose="020B0604020202020204" pitchFamily="34" charset="0"/>
              </a:rPr>
              <a:t> – Nucleon strangeness</a:t>
            </a:r>
            <a:endParaRPr lang="en-US" b="1" baseline="30000" dirty="0">
              <a:cs typeface="Arial" panose="020B0604020202020204" pitchFamily="34" charset="0"/>
            </a:endParaRPr>
          </a:p>
          <a:p>
            <a:r>
              <a:rPr lang="en-US" sz="1400" dirty="0"/>
              <a:t>D. S. Armstrong, et al., Phys. Rev. Lett. </a:t>
            </a:r>
            <a:r>
              <a:rPr lang="en-US" sz="1400" b="1" dirty="0"/>
              <a:t>95</a:t>
            </a:r>
            <a:r>
              <a:rPr lang="en-US" sz="1400" dirty="0"/>
              <a:t>, 092001-1-5 (2005) 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600" dirty="0">
              <a:cs typeface="Arial" panose="020B0604020202020204" pitchFamily="34" charset="0"/>
            </a:endParaRPr>
          </a:p>
          <a:p>
            <a:r>
              <a:rPr lang="en-US" b="1" dirty="0" err="1">
                <a:cs typeface="Arial" panose="020B0604020202020204" pitchFamily="34" charset="0"/>
              </a:rPr>
              <a:t>Q</a:t>
            </a:r>
            <a:r>
              <a:rPr lang="en-US" b="1" baseline="-25000" dirty="0" err="1">
                <a:cs typeface="Arial" panose="020B0604020202020204" pitchFamily="34" charset="0"/>
              </a:rPr>
              <a:t>weak</a:t>
            </a:r>
            <a:r>
              <a:rPr lang="en-US" b="1" dirty="0">
                <a:cs typeface="Arial" panose="020B0604020202020204" pitchFamily="34" charset="0"/>
              </a:rPr>
              <a:t> – Test of Standard Model</a:t>
            </a:r>
            <a:endParaRPr lang="en-US" b="1" baseline="-25000" dirty="0">
              <a:cs typeface="Arial" panose="020B0604020202020204" pitchFamily="34" charset="0"/>
            </a:endParaRPr>
          </a:p>
          <a:p>
            <a:r>
              <a:rPr lang="en-US" sz="1400" dirty="0"/>
              <a:t>D. </a:t>
            </a:r>
            <a:r>
              <a:rPr lang="en-US" sz="1400" dirty="0" err="1"/>
              <a:t>Androic</a:t>
            </a:r>
            <a:r>
              <a:rPr lang="en-US" sz="1400" dirty="0"/>
              <a:t>, et al., Phys. Rev. Lett. </a:t>
            </a:r>
            <a:r>
              <a:rPr lang="en-US" sz="1400" b="1" dirty="0"/>
              <a:t>111</a:t>
            </a:r>
            <a:r>
              <a:rPr lang="en-US" sz="1400" dirty="0"/>
              <a:t>, 141803 (2013) </a:t>
            </a:r>
          </a:p>
          <a:p>
            <a:endParaRPr lang="en-US" sz="700" dirty="0">
              <a:cs typeface="Arial" panose="020B0604020202020204" pitchFamily="34" charset="0"/>
            </a:endParaRPr>
          </a:p>
          <a:p>
            <a:r>
              <a:rPr lang="en-US" b="1" dirty="0" err="1">
                <a:cs typeface="Arial" panose="020B0604020202020204" pitchFamily="34" charset="0"/>
              </a:rPr>
              <a:t>PREx</a:t>
            </a:r>
            <a:r>
              <a:rPr lang="en-US" b="1" dirty="0">
                <a:cs typeface="Arial" panose="020B0604020202020204" pitchFamily="34" charset="0"/>
              </a:rPr>
              <a:t> – Neutron radius</a:t>
            </a:r>
          </a:p>
          <a:p>
            <a:r>
              <a:rPr lang="en-US" sz="1400" dirty="0"/>
              <a:t>C. Horowitz, et al., Phys. Rev. C</a:t>
            </a:r>
            <a:r>
              <a:rPr lang="en-US" sz="1400" b="1" dirty="0"/>
              <a:t> 63</a:t>
            </a:r>
            <a:r>
              <a:rPr lang="en-US" sz="1400" dirty="0"/>
              <a:t>, 025501 (2001) 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700" dirty="0">
              <a:cs typeface="Arial" panose="020B0604020202020204" pitchFamily="34" charset="0"/>
            </a:endParaRPr>
          </a:p>
          <a:p>
            <a:r>
              <a:rPr lang="en-US" b="1" dirty="0">
                <a:cs typeface="Arial" panose="020B0604020202020204" pitchFamily="34" charset="0"/>
              </a:rPr>
              <a:t>G</a:t>
            </a:r>
            <a:r>
              <a:rPr lang="en-US" b="1" baseline="-25000" dirty="0">
                <a:cs typeface="Arial" panose="020B0604020202020204" pitchFamily="34" charset="0"/>
              </a:rPr>
              <a:t>E</a:t>
            </a:r>
            <a:r>
              <a:rPr lang="en-US" b="1" dirty="0">
                <a:cs typeface="Arial" panose="020B0604020202020204" pitchFamily="34" charset="0"/>
              </a:rPr>
              <a:t>/G</a:t>
            </a:r>
            <a:r>
              <a:rPr lang="en-US" b="1" baseline="-25000" dirty="0">
                <a:cs typeface="Arial" panose="020B0604020202020204" pitchFamily="34" charset="0"/>
              </a:rPr>
              <a:t>M</a:t>
            </a:r>
            <a:r>
              <a:rPr lang="en-US" b="1" dirty="0">
                <a:cs typeface="Arial" panose="020B0604020202020204" pitchFamily="34" charset="0"/>
              </a:rPr>
              <a:t> – Proton electric/magnetic factor</a:t>
            </a:r>
            <a:endParaRPr lang="en-US" b="1" baseline="-25000" dirty="0">
              <a:cs typeface="Arial" panose="020B0604020202020204" pitchFamily="34" charset="0"/>
            </a:endParaRPr>
          </a:p>
          <a:p>
            <a:r>
              <a:rPr lang="en-US" sz="1400" dirty="0"/>
              <a:t>A. J. R. Puckett, et al., Phys. Rev. C </a:t>
            </a:r>
            <a:r>
              <a:rPr lang="en-US" sz="1400" b="1" dirty="0"/>
              <a:t>96</a:t>
            </a:r>
            <a:r>
              <a:rPr lang="en-US" sz="1400" dirty="0"/>
              <a:t> (2017) 055203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r>
              <a:rPr lang="en-US" b="1" dirty="0" err="1">
                <a:cs typeface="Arial" panose="020B0604020202020204" pitchFamily="34" charset="0"/>
              </a:rPr>
              <a:t>CREx</a:t>
            </a:r>
            <a:r>
              <a:rPr lang="en-US" b="1" dirty="0">
                <a:cs typeface="Arial" panose="020B0604020202020204" pitchFamily="34" charset="0"/>
              </a:rPr>
              <a:t> – Calcium radius</a:t>
            </a:r>
          </a:p>
          <a:p>
            <a:r>
              <a:rPr lang="en-US" sz="1400" dirty="0">
                <a:cs typeface="Arial" panose="020B0604020202020204" pitchFamily="34" charset="0"/>
              </a:rPr>
              <a:t>See SPIN2021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802C3B-0B99-B54E-AC13-14F9713896D0}"/>
              </a:ext>
            </a:extLst>
          </p:cNvPr>
          <p:cNvSpPr txBox="1"/>
          <p:nvPr/>
        </p:nvSpPr>
        <p:spPr>
          <a:xfrm>
            <a:off x="2963088" y="1870268"/>
            <a:ext cx="3970153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venir-light" panose="02000503020000020003" pitchFamily="2" charset="0"/>
              </a:rPr>
              <a:t>Users: </a:t>
            </a:r>
            <a:r>
              <a:rPr lang="en-US" sz="1600" b="1" dirty="0"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sz="1400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sz="1400" b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&gt;85%</a:t>
            </a:r>
            <a:endParaRPr lang="en-US" sz="1400" b="1" dirty="0">
              <a:solidFill>
                <a:srgbClr val="FF0000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1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sz="1400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1600" dirty="0">
                <a:latin typeface="Symbol" pitchFamily="2" charset="2"/>
                <a:cs typeface="Symbol" charset="2"/>
              </a:rPr>
              <a:t>m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sz="1400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Two 4.5 kW plants @ 2.1 K</a:t>
            </a:r>
            <a:endParaRPr lang="en-US" sz="1400" dirty="0"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07152A-0F6C-154B-B494-5126CEBCCCC1}"/>
              </a:ext>
            </a:extLst>
          </p:cNvPr>
          <p:cNvSpPr/>
          <p:nvPr/>
        </p:nvSpPr>
        <p:spPr>
          <a:xfrm>
            <a:off x="411892" y="853819"/>
            <a:ext cx="9131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Many of the highest impact experiments performed at Jefferson Lab have relied on spin-polarized electron beams.</a:t>
            </a:r>
          </a:p>
        </p:txBody>
      </p:sp>
    </p:spTree>
    <p:extLst>
      <p:ext uri="{BB962C8B-B14F-4D97-AF65-F5344CB8AC3E}">
        <p14:creationId xmlns:p14="http://schemas.microsoft.com/office/powerpoint/2010/main" val="62143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9FE4-D371-1D4C-977B-13D59AC1B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– Single-atom Sherman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932FA-F5F9-3249-BCA6-F3518386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17C2-5DCD-DB46-9ABB-4940B16A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BF594-D910-A94A-A3B0-9530BC95C2B7}"/>
              </a:ext>
            </a:extLst>
          </p:cNvPr>
          <p:cNvPicPr/>
          <p:nvPr/>
        </p:nvPicPr>
        <p:blipFill rotWithShape="1">
          <a:blip r:embed="rId2"/>
          <a:srcRect l="3606" t="2086" r="6556" b="2746"/>
          <a:stretch/>
        </p:blipFill>
        <p:spPr>
          <a:xfrm>
            <a:off x="493900" y="2092269"/>
            <a:ext cx="5141843" cy="3844891"/>
          </a:xfrm>
          <a:prstGeom prst="rect">
            <a:avLst/>
          </a:prstGeom>
          <a:ln w="54720"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A440449-4096-9043-B4A0-0F63D6DCC8D0}"/>
              </a:ext>
            </a:extLst>
          </p:cNvPr>
          <p:cNvSpPr/>
          <p:nvPr/>
        </p:nvSpPr>
        <p:spPr>
          <a:xfrm>
            <a:off x="2485335" y="4531058"/>
            <a:ext cx="3033417" cy="876109"/>
          </a:xfrm>
          <a:prstGeom prst="rect">
            <a:avLst/>
          </a:prstGeom>
          <a:noFill/>
          <a:ln w="54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At the energies of interest </a:t>
            </a:r>
            <a:r>
              <a:rPr lang="en-US" sz="1600" b="1" u="sng" strike="noStrike" spc="-1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only experimental evidence radiative corrections &lt; 0.5%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479AB0C4-BAD3-E44D-9FB9-FEE87639871D}"/>
              </a:ext>
            </a:extLst>
          </p:cNvPr>
          <p:cNvSpPr/>
          <p:nvPr/>
        </p:nvSpPr>
        <p:spPr>
          <a:xfrm>
            <a:off x="985151" y="5937160"/>
            <a:ext cx="4650592" cy="461191"/>
          </a:xfrm>
          <a:prstGeom prst="rect">
            <a:avLst/>
          </a:prstGeom>
          <a:noFill/>
          <a:ln w="54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*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radiative corrections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were included in the analysis of the Sherman function at these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three energies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2" name="CustomShape 11">
            <a:extLst>
              <a:ext uri="{FF2B5EF4-FFF2-40B4-BE49-F238E27FC236}">
                <a16:creationId xmlns:a16="http://schemas.microsoft.com/office/drawing/2014/main" id="{24E87A3D-346D-7947-9C67-F18230CAA6F0}"/>
              </a:ext>
            </a:extLst>
          </p:cNvPr>
          <p:cNvSpPr/>
          <p:nvPr/>
        </p:nvSpPr>
        <p:spPr>
          <a:xfrm>
            <a:off x="126742" y="782395"/>
            <a:ext cx="7930580" cy="488559"/>
          </a:xfrm>
          <a:prstGeom prst="rect">
            <a:avLst/>
          </a:prstGeom>
          <a:noFill/>
          <a:ln w="54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Experimental evidence supports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net effect of these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corrections largely cancels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(as theoretically anticipated). 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A6ADA0-609D-1E42-929C-2C803EE0B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96"/>
          <a:stretch/>
        </p:blipFill>
        <p:spPr>
          <a:xfrm>
            <a:off x="6246699" y="2092270"/>
            <a:ext cx="5359174" cy="38853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798663-0418-004F-9425-1EA5F5B9DC62}"/>
              </a:ext>
            </a:extLst>
          </p:cNvPr>
          <p:cNvSpPr/>
          <p:nvPr/>
        </p:nvSpPr>
        <p:spPr>
          <a:xfrm>
            <a:off x="520864" y="1631078"/>
            <a:ext cx="5579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M. </a:t>
            </a:r>
            <a:r>
              <a:rPr lang="en-US" dirty="0" err="1"/>
              <a:t>Steigerwald</a:t>
            </a:r>
            <a:r>
              <a:rPr lang="en-US" dirty="0"/>
              <a:t>, SPIN2000</a:t>
            </a:r>
          </a:p>
          <a:p>
            <a:pPr algn="ctr"/>
            <a:r>
              <a:rPr lang="en-US" dirty="0"/>
              <a:t>AIP Conf. Proc. No. 570, p. 935.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04F2EE-8595-274A-A28A-8692E5EED31B}"/>
              </a:ext>
            </a:extLst>
          </p:cNvPr>
          <p:cNvSpPr/>
          <p:nvPr/>
        </p:nvSpPr>
        <p:spPr>
          <a:xfrm>
            <a:off x="6970643" y="1641249"/>
            <a:ext cx="4373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V. </a:t>
            </a:r>
            <a:r>
              <a:rPr lang="en-US" dirty="0" err="1"/>
              <a:t>Tioukine</a:t>
            </a:r>
            <a:r>
              <a:rPr lang="en-US" dirty="0"/>
              <a:t>, K </a:t>
            </a:r>
            <a:r>
              <a:rPr lang="en-US" dirty="0" err="1"/>
              <a:t>Aulenbacher</a:t>
            </a:r>
            <a:r>
              <a:rPr lang="en-US" dirty="0"/>
              <a:t>, and E. </a:t>
            </a:r>
            <a:r>
              <a:rPr lang="en-US" dirty="0" err="1"/>
              <a:t>Riehn</a:t>
            </a:r>
            <a:r>
              <a:rPr lang="en-US" dirty="0"/>
              <a:t>,</a:t>
            </a:r>
          </a:p>
          <a:p>
            <a:pPr algn="ctr"/>
            <a:r>
              <a:rPr lang="en-US" dirty="0"/>
              <a:t>Rev. Sci. Instr. </a:t>
            </a:r>
            <a:r>
              <a:rPr lang="en-US" b="1" dirty="0"/>
              <a:t>82</a:t>
            </a:r>
            <a:r>
              <a:rPr lang="en-US" dirty="0"/>
              <a:t>, 033303 (2011)</a:t>
            </a:r>
          </a:p>
        </p:txBody>
      </p:sp>
    </p:spTree>
    <p:extLst>
      <p:ext uri="{BB962C8B-B14F-4D97-AF65-F5344CB8AC3E}">
        <p14:creationId xmlns:p14="http://schemas.microsoft.com/office/powerpoint/2010/main" val="415811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A591-822B-2243-864B-054FF022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– Further techniques &amp;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1B5C4-1FF6-8048-9B9B-2A45D2F1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093DD-4395-2142-AC69-1BFF5B28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7C290C-0759-584B-9831-74AD82C8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89" y="2229993"/>
            <a:ext cx="4349654" cy="4097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65E01-80F2-4A45-BD59-E5150EFF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31" y="2135937"/>
            <a:ext cx="5337428" cy="4388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E1EC17-4268-7A4F-AD3A-BFA6147FD8D6}"/>
              </a:ext>
            </a:extLst>
          </p:cNvPr>
          <p:cNvSpPr txBox="1"/>
          <p:nvPr/>
        </p:nvSpPr>
        <p:spPr>
          <a:xfrm>
            <a:off x="112295" y="3025124"/>
            <a:ext cx="1122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</a:t>
            </a:r>
          </a:p>
          <a:p>
            <a:r>
              <a:rPr lang="en-US" dirty="0"/>
              <a:t>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DA89E7-8435-3940-B3A2-5351C1F6D30F}"/>
              </a:ext>
            </a:extLst>
          </p:cNvPr>
          <p:cNvSpPr txBox="1"/>
          <p:nvPr/>
        </p:nvSpPr>
        <p:spPr>
          <a:xfrm>
            <a:off x="163859" y="4736979"/>
            <a:ext cx="1122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</a:t>
            </a:r>
          </a:p>
          <a:p>
            <a:r>
              <a:rPr lang="en-US" dirty="0"/>
              <a:t>Scattering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496E4-3189-EB49-979E-A3F439BE66D8}"/>
              </a:ext>
            </a:extLst>
          </p:cNvPr>
          <p:cNvSpPr txBox="1"/>
          <p:nvPr/>
        </p:nvSpPr>
        <p:spPr>
          <a:xfrm>
            <a:off x="-24089" y="822666"/>
            <a:ext cx="12034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Various sophisticated Monte-Carlo techniques implemented in Geant4 framework were used to compute Single- and Double- scattering from ”thick” targets into the detector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Simulations in good agreement with experimental data and confirms </a:t>
            </a:r>
            <a:r>
              <a:rPr lang="en-US" sz="2000" dirty="0" err="1"/>
              <a:t>Pade</a:t>
            </a:r>
            <a:r>
              <a:rPr lang="en-US" sz="2000" dirty="0"/>
              <a:t> functional form from first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refer interested read to the journal article – too many details than can be discussed here</a:t>
            </a:r>
          </a:p>
        </p:txBody>
      </p:sp>
    </p:spTree>
    <p:extLst>
      <p:ext uri="{BB962C8B-B14F-4D97-AF65-F5344CB8AC3E}">
        <p14:creationId xmlns:p14="http://schemas.microsoft.com/office/powerpoint/2010/main" val="1907903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59C32-2B76-3E4B-A5BD-0B714F94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– Further techniques &amp;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B027B-8B67-6848-AFED-7D5774B5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7F514-E70F-9E45-BBE7-008DD130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86CD4-D485-8545-9C78-CEA43C1F0ACF}"/>
              </a:ext>
            </a:extLst>
          </p:cNvPr>
          <p:cNvSpPr txBox="1"/>
          <p:nvPr/>
        </p:nvSpPr>
        <p:spPr>
          <a:xfrm>
            <a:off x="1193770" y="3301519"/>
            <a:ext cx="327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 – status of AESOP? (left side)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313C0-332A-EA46-BB05-9ED4A35BE58A}"/>
              </a:ext>
            </a:extLst>
          </p:cNvPr>
          <p:cNvCxnSpPr/>
          <p:nvPr/>
        </p:nvCxnSpPr>
        <p:spPr>
          <a:xfrm>
            <a:off x="6079881" y="1060173"/>
            <a:ext cx="0" cy="522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47DFA8-DAEA-9A40-B84F-D4F5DCFB8DA9}"/>
              </a:ext>
            </a:extLst>
          </p:cNvPr>
          <p:cNvSpPr txBox="1"/>
          <p:nvPr/>
        </p:nvSpPr>
        <p:spPr>
          <a:xfrm>
            <a:off x="6244604" y="1071829"/>
            <a:ext cx="5735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At </a:t>
            </a:r>
            <a:r>
              <a:rPr lang="en-US" sz="2000" dirty="0" err="1"/>
              <a:t>JLab</a:t>
            </a:r>
            <a:r>
              <a:rPr lang="en-US" sz="2000" dirty="0"/>
              <a:t> we have begun exploring the possibility for a test to further </a:t>
            </a:r>
            <a:r>
              <a:rPr lang="en-US" sz="2000" u="sng" dirty="0"/>
              <a:t>bound radiative corrections</a:t>
            </a:r>
            <a:r>
              <a:rPr lang="en-US" sz="2000" dirty="0"/>
              <a:t> by </a:t>
            </a:r>
            <a:r>
              <a:rPr lang="en-US" sz="2000" b="1" dirty="0"/>
              <a:t>scattering from low-Z carbon targets.</a:t>
            </a:r>
            <a:endParaRPr lang="en-US" sz="2000" dirty="0"/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In industry partnership with </a:t>
            </a:r>
            <a:r>
              <a:rPr lang="en-US" sz="2000" b="1" dirty="0"/>
              <a:t>Euclid Labs </a:t>
            </a:r>
            <a:r>
              <a:rPr lang="en-US" sz="2000" dirty="0"/>
              <a:t>began testing diamond targets this summer at CEBAF, now exploring low-background polarimeter capable of operating at high current &gt;100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A (low cross-section)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B9F4A-4A11-2146-B896-E7EB284F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235" y="3848776"/>
            <a:ext cx="2450731" cy="2184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67A85-630F-7441-9410-188FED3451EA}"/>
              </a:ext>
            </a:extLst>
          </p:cNvPr>
          <p:cNvSpPr txBox="1"/>
          <p:nvPr/>
        </p:nvSpPr>
        <p:spPr>
          <a:xfrm>
            <a:off x="6997096" y="4723689"/>
            <a:ext cx="16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Photo/credit from Eric.</a:t>
            </a:r>
          </a:p>
        </p:txBody>
      </p:sp>
    </p:spTree>
    <p:extLst>
      <p:ext uri="{BB962C8B-B14F-4D97-AF65-F5344CB8AC3E}">
        <p14:creationId xmlns:p14="http://schemas.microsoft.com/office/powerpoint/2010/main" val="102944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28637-7383-A840-9316-0D2B29B3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4E8C4-2D3C-8848-A4AE-15298409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3F931-734D-3D49-9FC2-D4D095BD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34BC5-FF29-614D-BA8B-AE4A479B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517" y="3506423"/>
            <a:ext cx="5310553" cy="2639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D9BD1-D7E3-7240-882D-B0A616AB8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 r="1544"/>
          <a:stretch/>
        </p:blipFill>
        <p:spPr>
          <a:xfrm>
            <a:off x="5268251" y="799060"/>
            <a:ext cx="6626087" cy="2172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B76060-A4C5-FB4B-8B7C-49D4D150C8A2}"/>
              </a:ext>
            </a:extLst>
          </p:cNvPr>
          <p:cNvSpPr txBox="1"/>
          <p:nvPr/>
        </p:nvSpPr>
        <p:spPr>
          <a:xfrm>
            <a:off x="203274" y="1251895"/>
            <a:ext cx="4813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Multi-year effort concluded, results published in Phys. Rev. C in 2020</a:t>
            </a:r>
          </a:p>
          <a:p>
            <a:endParaRPr lang="en-US" sz="2400" dirty="0"/>
          </a:p>
          <a:p>
            <a:r>
              <a:rPr lang="en-US" sz="2400" dirty="0"/>
              <a:t>Great team to work with, a lot of diversity to accomplish our goals</a:t>
            </a:r>
            <a:endParaRPr lang="en-US" sz="700" dirty="0"/>
          </a:p>
          <a:p>
            <a:endParaRPr lang="en-US" sz="2400" dirty="0"/>
          </a:p>
          <a:p>
            <a:r>
              <a:rPr lang="en-US" sz="2400" dirty="0"/>
              <a:t>Achieve a total uncertainty of 0.61% on beam polarization with an instrumental precision of 0.25%</a:t>
            </a:r>
          </a:p>
          <a:p>
            <a:endParaRPr lang="en-US" sz="2400" dirty="0"/>
          </a:p>
          <a:p>
            <a:r>
              <a:rPr lang="en-US" sz="2400" dirty="0"/>
              <a:t>Exploring how to further reduce theoretical uncertainty &lt;0.35%, to achieve sub-half-percent accuracy.</a:t>
            </a:r>
          </a:p>
        </p:txBody>
      </p:sp>
    </p:spTree>
    <p:extLst>
      <p:ext uri="{BB962C8B-B14F-4D97-AF65-F5344CB8AC3E}">
        <p14:creationId xmlns:p14="http://schemas.microsoft.com/office/powerpoint/2010/main" val="349743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3F5E-F333-F44B-B0C8-C65D62BA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energy electron polarimeters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2CB18-5A3B-2443-AE00-F136C6D5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6C12E-3506-2347-99BD-EBCAEB37E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24E75-72C7-9342-A46E-2912D9CA93AA}"/>
              </a:ext>
            </a:extLst>
          </p:cNvPr>
          <p:cNvSpPr/>
          <p:nvPr/>
        </p:nvSpPr>
        <p:spPr>
          <a:xfrm>
            <a:off x="158150" y="839599"/>
            <a:ext cx="9700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Unsurprisingly electron polarimetry is a very important technology at Jefferson Lab, and there are many polarimeters.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F1CD3-9BD4-0A4B-9E7A-00D34E62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0" y="1914686"/>
            <a:ext cx="5343212" cy="286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921D0-0888-B449-A035-40362A021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800" y="1914686"/>
            <a:ext cx="6062870" cy="28293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64C31-26CB-6443-B5B0-5E71B557BDF6}"/>
              </a:ext>
            </a:extLst>
          </p:cNvPr>
          <p:cNvSpPr/>
          <p:nvPr/>
        </p:nvSpPr>
        <p:spPr>
          <a:xfrm>
            <a:off x="300038" y="3729037"/>
            <a:ext cx="5000625" cy="885825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42729-6536-AB4B-9A12-29E3C1F4C9B0}"/>
              </a:ext>
            </a:extLst>
          </p:cNvPr>
          <p:cNvSpPr/>
          <p:nvPr/>
        </p:nvSpPr>
        <p:spPr>
          <a:xfrm>
            <a:off x="9215438" y="2371725"/>
            <a:ext cx="2581274" cy="2243137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CF058E-1E68-D241-AD47-EC70F8BA0A01}"/>
              </a:ext>
            </a:extLst>
          </p:cNvPr>
          <p:cNvSpPr/>
          <p:nvPr/>
        </p:nvSpPr>
        <p:spPr>
          <a:xfrm>
            <a:off x="2098905" y="5144015"/>
            <a:ext cx="8251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K. </a:t>
            </a:r>
            <a:r>
              <a:rPr lang="en-US" dirty="0" err="1">
                <a:solidFill>
                  <a:srgbClr val="252525"/>
                </a:solidFill>
                <a:latin typeface="Times" pitchFamily="2" charset="0"/>
              </a:rPr>
              <a:t>Aulenbacher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, E. </a:t>
            </a:r>
            <a:r>
              <a:rPr lang="en-US" dirty="0" err="1">
                <a:solidFill>
                  <a:srgbClr val="252525"/>
                </a:solidFill>
                <a:latin typeface="Times" pitchFamily="2" charset="0"/>
              </a:rPr>
              <a:t>Chudakov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, D. Gaskell, J. </a:t>
            </a:r>
            <a:r>
              <a:rPr lang="en-US" dirty="0" err="1">
                <a:solidFill>
                  <a:srgbClr val="252525"/>
                </a:solidFill>
                <a:latin typeface="Times" pitchFamily="2" charset="0"/>
              </a:rPr>
              <a:t>Grames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, and K.D. </a:t>
            </a:r>
            <a:r>
              <a:rPr lang="en-US" dirty="0" err="1">
                <a:solidFill>
                  <a:srgbClr val="252525"/>
                </a:solidFill>
                <a:latin typeface="Times" pitchFamily="2" charset="0"/>
              </a:rPr>
              <a:t>Paschke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,</a:t>
            </a:r>
          </a:p>
          <a:p>
            <a:pPr algn="ctr"/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"</a:t>
            </a:r>
            <a:r>
              <a:rPr lang="en-US" i="1" dirty="0">
                <a:solidFill>
                  <a:srgbClr val="252525"/>
                </a:solidFill>
                <a:latin typeface="Times" pitchFamily="2" charset="0"/>
              </a:rPr>
              <a:t>Precision electron beam polarimetry for next generation nuclear physics experiments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",</a:t>
            </a:r>
          </a:p>
          <a:p>
            <a:pPr algn="ctr"/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International Journal of Modern Physics E,  </a:t>
            </a:r>
            <a:r>
              <a:rPr lang="en-US" b="1" dirty="0">
                <a:solidFill>
                  <a:srgbClr val="252525"/>
                </a:solidFill>
                <a:latin typeface="Times" pitchFamily="2" charset="0"/>
              </a:rPr>
              <a:t>27</a:t>
            </a:r>
            <a:r>
              <a:rPr lang="en-US" dirty="0">
                <a:solidFill>
                  <a:srgbClr val="252525"/>
                </a:solidFill>
                <a:latin typeface="Times" pitchFamily="2" charset="0"/>
              </a:rPr>
              <a:t>, 7 (2018)</a:t>
            </a:r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EB84D-EAD9-9845-A42F-11367859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2A94-16F3-D348-A636-12D95347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F11948-27C0-EF49-8BED-39F518943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Injector MeV energy Mott scattering polarimeter</a:t>
            </a:r>
          </a:p>
        </p:txBody>
      </p:sp>
      <p:pic>
        <p:nvPicPr>
          <p:cNvPr id="7" name="Picture 6" descr="Macintosh HD:Users:grames:Downloads:sheet1july12-2.pdf">
            <a:extLst>
              <a:ext uri="{FF2B5EF4-FFF2-40B4-BE49-F238E27FC236}">
                <a16:creationId xmlns:a16="http://schemas.microsoft.com/office/drawing/2014/main" id="{A052D148-4DDB-674F-9DBE-1B49A31BB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7" b="35057"/>
          <a:stretch/>
        </p:blipFill>
        <p:spPr bwMode="auto">
          <a:xfrm>
            <a:off x="0" y="4554990"/>
            <a:ext cx="12111152" cy="2224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83230E-28CA-904E-82C2-DC37D085050C}"/>
              </a:ext>
            </a:extLst>
          </p:cNvPr>
          <p:cNvSpPr/>
          <p:nvPr/>
        </p:nvSpPr>
        <p:spPr>
          <a:xfrm>
            <a:off x="80847" y="2022465"/>
            <a:ext cx="53260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prstClr val="black"/>
                </a:solidFill>
              </a:rPr>
              <a:t>Benefits over traditional </a:t>
            </a:r>
            <a:r>
              <a:rPr lang="en-US" sz="2000" dirty="0" err="1">
                <a:solidFill>
                  <a:prstClr val="black"/>
                </a:solidFill>
              </a:rPr>
              <a:t>keV</a:t>
            </a:r>
            <a:r>
              <a:rPr lang="en-US" sz="2000" dirty="0">
                <a:solidFill>
                  <a:prstClr val="black"/>
                </a:solidFill>
              </a:rPr>
              <a:t> Mott polarimeters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Larger analyzing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 cross-section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Free standing targets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Systematics greatly suppressed (more on this)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D83B86-1464-C340-A5F3-306D7B9B8C6F}"/>
              </a:ext>
            </a:extLst>
          </p:cNvPr>
          <p:cNvSpPr/>
          <p:nvPr/>
        </p:nvSpPr>
        <p:spPr>
          <a:xfrm>
            <a:off x="80848" y="925781"/>
            <a:ext cx="5882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prstClr val="black"/>
                </a:solidFill>
              </a:rPr>
              <a:t>Mott polarimetry exploits </a:t>
            </a:r>
            <a:r>
              <a:rPr lang="en-US" sz="2000" u="sng" dirty="0">
                <a:solidFill>
                  <a:prstClr val="black"/>
                </a:solidFill>
              </a:rPr>
              <a:t>elastic scattering asymmetry</a:t>
            </a:r>
            <a:r>
              <a:rPr lang="en-US" sz="2000" dirty="0">
                <a:solidFill>
                  <a:prstClr val="black"/>
                </a:solidFill>
              </a:rPr>
              <a:t> of spin polarized electrons from nuclear Coulomb field.</a:t>
            </a:r>
          </a:p>
        </p:txBody>
      </p:sp>
      <p:pic>
        <p:nvPicPr>
          <p:cNvPr id="10" name="Picture 9" descr="Screen Shot 2016-01-27 at 4.03.21 PM.png">
            <a:extLst>
              <a:ext uri="{FF2B5EF4-FFF2-40B4-BE49-F238E27FC236}">
                <a16:creationId xmlns:a16="http://schemas.microsoft.com/office/drawing/2014/main" id="{C086710C-4F31-1646-97E8-A3860399E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40" y="1579067"/>
            <a:ext cx="3160054" cy="451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36F65C-70FD-194C-979F-831B6411D3CF}"/>
              </a:ext>
            </a:extLst>
          </p:cNvPr>
          <p:cNvSpPr/>
          <p:nvPr/>
        </p:nvSpPr>
        <p:spPr>
          <a:xfrm>
            <a:off x="13918" y="3679938"/>
            <a:ext cx="71784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Historical performance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Measuring spin-polarization of photocathodes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Calibrating injector spin rotators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/>
              <a:t>Study 20 years ago reports  1.1% accuracy (conservatively 1-2%)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6B367-E3B5-A84F-AADB-14913254E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5" t="6248" r="1281" b="2951"/>
          <a:stretch/>
        </p:blipFill>
        <p:spPr>
          <a:xfrm>
            <a:off x="6255086" y="1317002"/>
            <a:ext cx="5695606" cy="323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9A5D0-E327-E345-98A1-4E2DA20D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06A5D-F5C5-374D-B19B-B292C115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9D13B6-49BA-1A46-BF57-475F2233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High precision Mott polarimetry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3FFD4-EE5B-824B-8D72-ACF36294BCFA}"/>
              </a:ext>
            </a:extLst>
          </p:cNvPr>
          <p:cNvSpPr txBox="1"/>
          <p:nvPr/>
        </p:nvSpPr>
        <p:spPr>
          <a:xfrm>
            <a:off x="610523" y="2222650"/>
            <a:ext cx="10430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 generation of parity-violations experiments are significantly more demanding</a:t>
            </a:r>
          </a:p>
          <a:p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&lt;1% for Moller: e</a:t>
            </a:r>
            <a:r>
              <a:rPr lang="en-US" sz="2400" baseline="30000" dirty="0"/>
              <a:t>-</a:t>
            </a:r>
            <a:r>
              <a:rPr lang="en-US" sz="2400" dirty="0"/>
              <a:t> - H  (</a:t>
            </a:r>
            <a:r>
              <a:rPr lang="en-US" sz="2400" dirty="0" err="1"/>
              <a:t>JLab</a:t>
            </a:r>
            <a:r>
              <a:rPr lang="en-US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&lt;0.5% for P2: e</a:t>
            </a:r>
            <a:r>
              <a:rPr lang="en-US" sz="2400" baseline="30000" dirty="0"/>
              <a:t>-</a:t>
            </a:r>
            <a:r>
              <a:rPr lang="en-US" sz="2400" dirty="0"/>
              <a:t> - H (MESA)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&lt;0.5% for </a:t>
            </a:r>
            <a:r>
              <a:rPr lang="en-US" sz="2400" dirty="0" err="1"/>
              <a:t>SoLID</a:t>
            </a:r>
            <a:r>
              <a:rPr lang="en-US" sz="2400" dirty="0"/>
              <a:t>/PV-DIS: e</a:t>
            </a:r>
            <a:r>
              <a:rPr lang="en-US" sz="2400" baseline="30000" dirty="0"/>
              <a:t>-</a:t>
            </a:r>
            <a:r>
              <a:rPr lang="en-US" sz="2400" dirty="0"/>
              <a:t> - </a:t>
            </a:r>
            <a:r>
              <a:rPr lang="en-US" sz="2400" baseline="30000" dirty="0"/>
              <a:t>2</a:t>
            </a:r>
            <a:r>
              <a:rPr lang="en-US" sz="2400" dirty="0"/>
              <a:t>H  (</a:t>
            </a:r>
            <a:r>
              <a:rPr lang="en-US" sz="2400" dirty="0" err="1"/>
              <a:t>JLab</a:t>
            </a:r>
            <a:r>
              <a:rPr lang="en-US" sz="2400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DE54D-CA7D-1343-A304-4E2BE9EC42FE}"/>
              </a:ext>
            </a:extLst>
          </p:cNvPr>
          <p:cNvSpPr/>
          <p:nvPr/>
        </p:nvSpPr>
        <p:spPr>
          <a:xfrm>
            <a:off x="106017" y="1059841"/>
            <a:ext cx="11979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dominant uncertainty in the measured parity-violating asymmetry in the scattering of longitudinally polarized electrons from nuclear or electron targets is on the beam polarization.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638BF-BFAE-3947-ACC3-31C9B4056CA9}"/>
              </a:ext>
            </a:extLst>
          </p:cNvPr>
          <p:cNvSpPr/>
          <p:nvPr/>
        </p:nvSpPr>
        <p:spPr>
          <a:xfrm>
            <a:off x="818365" y="4573953"/>
            <a:ext cx="1047289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In support of the Jefferson Lab mission to achieve &lt;0.5% precision we embarked on a multi-year strategy to test the 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125522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82E3BA-D540-384A-B58F-01231C71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ED8E9-0403-C34D-855C-3FBE2766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AE485A-7F9C-314B-A5E3-2FE03082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Our strategy for a precision of the MeV energy Mott polarimeter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BEBB8329-FBEE-A744-B65D-A8C769543086}"/>
              </a:ext>
            </a:extLst>
          </p:cNvPr>
          <p:cNvSpPr/>
          <p:nvPr/>
        </p:nvSpPr>
        <p:spPr>
          <a:xfrm>
            <a:off x="16560" y="240480"/>
            <a:ext cx="70236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endParaRPr lang="en-US" sz="2400" b="0" strike="noStrike" spc="-1" dirty="0">
              <a:latin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E2F6F-E6DC-B541-9A40-ECDF1D884AC9}"/>
              </a:ext>
            </a:extLst>
          </p:cNvPr>
          <p:cNvGrpSpPr/>
          <p:nvPr/>
        </p:nvGrpSpPr>
        <p:grpSpPr>
          <a:xfrm>
            <a:off x="5679065" y="1291477"/>
            <a:ext cx="6061985" cy="4757465"/>
            <a:chOff x="5635744" y="1658917"/>
            <a:chExt cx="6061985" cy="475746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0AD416A-9B00-2B4E-8945-8F0AC9843B95}"/>
                </a:ext>
              </a:extLst>
            </p:cNvPr>
            <p:cNvSpPr/>
            <p:nvPr/>
          </p:nvSpPr>
          <p:spPr>
            <a:xfrm rot="10800000">
              <a:off x="6186728" y="2312335"/>
              <a:ext cx="5068754" cy="3079830"/>
            </a:xfrm>
            <a:prstGeom prst="arc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FB066D-0421-3847-B24B-217AFD78748D}"/>
                </a:ext>
              </a:extLst>
            </p:cNvPr>
            <p:cNvGrpSpPr/>
            <p:nvPr/>
          </p:nvGrpSpPr>
          <p:grpSpPr>
            <a:xfrm>
              <a:off x="10158641" y="1658917"/>
              <a:ext cx="874801" cy="1557718"/>
              <a:chOff x="8381316" y="3859481"/>
              <a:chExt cx="2175848" cy="285007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3FF316F-DC2F-264D-BC5A-CECB42225C12}"/>
                  </a:ext>
                </a:extLst>
              </p:cNvPr>
              <p:cNvSpPr/>
              <p:nvPr/>
            </p:nvSpPr>
            <p:spPr>
              <a:xfrm>
                <a:off x="9429008" y="3859481"/>
                <a:ext cx="1128156" cy="2850077"/>
              </a:xfrm>
              <a:prstGeom prst="rect">
                <a:avLst/>
              </a:prstGeom>
              <a:pattFill prst="solidDmnd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97E5F63-BD09-874E-AC64-8BFD9CCE3CC9}"/>
                  </a:ext>
                </a:extLst>
              </p:cNvPr>
              <p:cNvCxnSpPr/>
              <p:nvPr/>
            </p:nvCxnSpPr>
            <p:spPr>
              <a:xfrm>
                <a:off x="8403772" y="4242962"/>
                <a:ext cx="156556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972918C2-C517-3A4B-90D7-A1AF1D084A39}"/>
                  </a:ext>
                </a:extLst>
              </p:cNvPr>
              <p:cNvCxnSpPr/>
              <p:nvPr/>
            </p:nvCxnSpPr>
            <p:spPr>
              <a:xfrm flipH="1" flipV="1">
                <a:off x="8403772" y="4007435"/>
                <a:ext cx="1565564" cy="23552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35EC356-633B-8449-B176-C6CADA85E47D}"/>
                  </a:ext>
                </a:extLst>
              </p:cNvPr>
              <p:cNvCxnSpPr/>
              <p:nvPr/>
            </p:nvCxnSpPr>
            <p:spPr>
              <a:xfrm flipV="1">
                <a:off x="8405066" y="5440041"/>
                <a:ext cx="1564270" cy="49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F0528D0-F9C3-B049-8B7D-F379623BBA45}"/>
                  </a:ext>
                </a:extLst>
              </p:cNvPr>
              <p:cNvCxnSpPr/>
              <p:nvPr/>
            </p:nvCxnSpPr>
            <p:spPr>
              <a:xfrm flipH="1" flipV="1">
                <a:off x="8381316" y="4805905"/>
                <a:ext cx="1565564" cy="23552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DC518B3-4815-D445-A8EC-646064291E96}"/>
                  </a:ext>
                </a:extLst>
              </p:cNvPr>
              <p:cNvCxnSpPr/>
              <p:nvPr/>
            </p:nvCxnSpPr>
            <p:spPr>
              <a:xfrm flipH="1" flipV="1">
                <a:off x="9951523" y="5022433"/>
                <a:ext cx="17813" cy="4176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7018EE6-ABCA-AC4D-8D57-9C2297196DEF}"/>
                  </a:ext>
                </a:extLst>
              </p:cNvPr>
              <p:cNvCxnSpPr/>
              <p:nvPr/>
            </p:nvCxnSpPr>
            <p:spPr>
              <a:xfrm flipV="1">
                <a:off x="8437422" y="6382004"/>
                <a:ext cx="1564270" cy="494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BB25061-6963-BD46-B42C-4C9993108A45}"/>
                  </a:ext>
                </a:extLst>
              </p:cNvPr>
              <p:cNvCxnSpPr/>
              <p:nvPr/>
            </p:nvCxnSpPr>
            <p:spPr>
              <a:xfrm flipH="1" flipV="1">
                <a:off x="8437422" y="6007929"/>
                <a:ext cx="1929737" cy="2587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1FB92AB-DAB3-A040-82BB-2B8ED40ACDE4}"/>
                  </a:ext>
                </a:extLst>
              </p:cNvPr>
              <p:cNvCxnSpPr/>
              <p:nvPr/>
            </p:nvCxnSpPr>
            <p:spPr>
              <a:xfrm flipV="1">
                <a:off x="10001693" y="6282065"/>
                <a:ext cx="424842" cy="999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8EE3AFE0-1C09-9341-A508-4D37C2F6C70D}"/>
                </a:ext>
              </a:extLst>
            </p:cNvPr>
            <p:cNvSpPr/>
            <p:nvPr/>
          </p:nvSpPr>
          <p:spPr>
            <a:xfrm rot="17145977">
              <a:off x="8426285" y="3351587"/>
              <a:ext cx="2888278" cy="1536598"/>
            </a:xfrm>
            <a:prstGeom prst="arc">
              <a:avLst>
                <a:gd name="adj1" fmla="val 18675438"/>
                <a:gd name="adj2" fmla="val 21398799"/>
              </a:avLst>
            </a:prstGeom>
            <a:ln w="31750">
              <a:solidFill>
                <a:srgbClr val="FF0000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CB8788B-E990-D54F-9BEA-AF901001C8F5}"/>
                </a:ext>
              </a:extLst>
            </p:cNvPr>
            <p:cNvGrpSpPr/>
            <p:nvPr/>
          </p:nvGrpSpPr>
          <p:grpSpPr>
            <a:xfrm>
              <a:off x="5635744" y="2550590"/>
              <a:ext cx="5586148" cy="3865792"/>
              <a:chOff x="184843" y="2299274"/>
              <a:chExt cx="5391031" cy="3620909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925E289-A1CD-2143-BD90-2C1A5C95C319}"/>
                  </a:ext>
                </a:extLst>
              </p:cNvPr>
              <p:cNvCxnSpPr/>
              <p:nvPr/>
            </p:nvCxnSpPr>
            <p:spPr>
              <a:xfrm flipV="1">
                <a:off x="736718" y="2564513"/>
                <a:ext cx="18577" cy="29257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75670D2-0E8C-844A-B5E2-B0717ED3351A}"/>
                  </a:ext>
                </a:extLst>
              </p:cNvPr>
              <p:cNvCxnSpPr/>
              <p:nvPr/>
            </p:nvCxnSpPr>
            <p:spPr>
              <a:xfrm>
                <a:off x="723467" y="5485397"/>
                <a:ext cx="28325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0A460BB-F395-814D-9102-071B80BD12F4}"/>
                  </a:ext>
                </a:extLst>
              </p:cNvPr>
              <p:cNvGrpSpPr/>
              <p:nvPr/>
            </p:nvGrpSpPr>
            <p:grpSpPr>
              <a:xfrm>
                <a:off x="962681" y="3877867"/>
                <a:ext cx="89198" cy="372081"/>
                <a:chOff x="3051958" y="2006930"/>
                <a:chExt cx="118754" cy="332509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77A0B34-C3B8-1B4E-89AD-EF728134D91A}"/>
                    </a:ext>
                  </a:extLst>
                </p:cNvPr>
                <p:cNvSpPr/>
                <p:nvPr/>
              </p:nvSpPr>
              <p:spPr>
                <a:xfrm>
                  <a:off x="3051958" y="2113808"/>
                  <a:ext cx="118754" cy="1187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6BB12A0-ACF5-D044-A0AB-E42EDAD943A0}"/>
                    </a:ext>
                  </a:extLst>
                </p:cNvPr>
                <p:cNvCxnSpPr/>
                <p:nvPr/>
              </p:nvCxnSpPr>
              <p:spPr>
                <a:xfrm>
                  <a:off x="3111335" y="2006930"/>
                  <a:ext cx="0" cy="3325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A0DA1D5-7CC9-2242-A298-01E75167D2B3}"/>
                  </a:ext>
                </a:extLst>
              </p:cNvPr>
              <p:cNvGrpSpPr/>
              <p:nvPr/>
            </p:nvGrpSpPr>
            <p:grpSpPr>
              <a:xfrm>
                <a:off x="1454006" y="4351825"/>
                <a:ext cx="89198" cy="372081"/>
                <a:chOff x="3051958" y="2006930"/>
                <a:chExt cx="118754" cy="33250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1FD44C73-FCDE-6148-A7AB-56D8F82AB198}"/>
                    </a:ext>
                  </a:extLst>
                </p:cNvPr>
                <p:cNvSpPr/>
                <p:nvPr/>
              </p:nvSpPr>
              <p:spPr>
                <a:xfrm>
                  <a:off x="3051958" y="2113808"/>
                  <a:ext cx="118754" cy="1187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8841DB6C-9C24-AA4E-859B-1F23F18B32FA}"/>
                    </a:ext>
                  </a:extLst>
                </p:cNvPr>
                <p:cNvCxnSpPr/>
                <p:nvPr/>
              </p:nvCxnSpPr>
              <p:spPr>
                <a:xfrm>
                  <a:off x="3111335" y="2006930"/>
                  <a:ext cx="0" cy="3325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10B95C9-6915-E147-9C0B-EFB1BEC4E981}"/>
                  </a:ext>
                </a:extLst>
              </p:cNvPr>
              <p:cNvGrpSpPr/>
              <p:nvPr/>
            </p:nvGrpSpPr>
            <p:grpSpPr>
              <a:xfrm>
                <a:off x="2087307" y="4627009"/>
                <a:ext cx="89198" cy="372081"/>
                <a:chOff x="3051958" y="2006930"/>
                <a:chExt cx="118754" cy="33250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FDAE79B2-7939-3A4B-90A3-E0523FDF3A81}"/>
                    </a:ext>
                  </a:extLst>
                </p:cNvPr>
                <p:cNvSpPr/>
                <p:nvPr/>
              </p:nvSpPr>
              <p:spPr>
                <a:xfrm>
                  <a:off x="3051958" y="2113808"/>
                  <a:ext cx="118754" cy="1187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62550BC-7E23-0943-85D1-BF7B9AA48967}"/>
                    </a:ext>
                  </a:extLst>
                </p:cNvPr>
                <p:cNvCxnSpPr/>
                <p:nvPr/>
              </p:nvCxnSpPr>
              <p:spPr>
                <a:xfrm>
                  <a:off x="3111335" y="2006930"/>
                  <a:ext cx="0" cy="3325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E7E86F1-A683-4D44-9E28-D10D033A8BD2}"/>
                  </a:ext>
                </a:extLst>
              </p:cNvPr>
              <p:cNvGrpSpPr/>
              <p:nvPr/>
            </p:nvGrpSpPr>
            <p:grpSpPr>
              <a:xfrm>
                <a:off x="2730267" y="4790350"/>
                <a:ext cx="89198" cy="372081"/>
                <a:chOff x="3051958" y="2006930"/>
                <a:chExt cx="118754" cy="332509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5B63F72-016B-1643-AFD5-3B4330ED10C3}"/>
                    </a:ext>
                  </a:extLst>
                </p:cNvPr>
                <p:cNvSpPr/>
                <p:nvPr/>
              </p:nvSpPr>
              <p:spPr>
                <a:xfrm>
                  <a:off x="3051958" y="2113808"/>
                  <a:ext cx="118754" cy="11875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BA3D69A-8111-A143-B213-A6DFF086588C}"/>
                    </a:ext>
                  </a:extLst>
                </p:cNvPr>
                <p:cNvCxnSpPr/>
                <p:nvPr/>
              </p:nvCxnSpPr>
              <p:spPr>
                <a:xfrm>
                  <a:off x="3111335" y="2006930"/>
                  <a:ext cx="0" cy="33250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F0DF30-DF17-E44C-9A0D-7D73B95B532D}"/>
                  </a:ext>
                </a:extLst>
              </p:cNvPr>
              <p:cNvSpPr txBox="1"/>
              <p:nvPr/>
            </p:nvSpPr>
            <p:spPr>
              <a:xfrm>
                <a:off x="1236620" y="5600404"/>
                <a:ext cx="1538246" cy="319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Target Thickness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E7E0C09-AB77-9C41-B8D0-FCCAB715103D}"/>
                  </a:ext>
                </a:extLst>
              </p:cNvPr>
              <p:cNvSpPr txBox="1"/>
              <p:nvPr/>
            </p:nvSpPr>
            <p:spPr>
              <a:xfrm rot="16200000">
                <a:off x="-1281056" y="3765173"/>
                <a:ext cx="33011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Effective Sherman Function (</a:t>
                </a:r>
                <a:r>
                  <a:rPr lang="en-US" i="1" dirty="0" err="1">
                    <a:solidFill>
                      <a:prstClr val="black"/>
                    </a:solidFill>
                    <a:latin typeface="Calibri"/>
                  </a:rPr>
                  <a:t>S</a:t>
                </a:r>
                <a:r>
                  <a:rPr lang="en-US" i="1" baseline="-25000" dirty="0" err="1">
                    <a:solidFill>
                      <a:prstClr val="black"/>
                    </a:solidFill>
                    <a:latin typeface="Calibri"/>
                  </a:rPr>
                  <a:t>eff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B1F32BA-B65D-0045-8DAB-CD96DC99F269}"/>
                  </a:ext>
                </a:extLst>
              </p:cNvPr>
              <p:cNvCxnSpPr/>
              <p:nvPr/>
            </p:nvCxnSpPr>
            <p:spPr>
              <a:xfrm flipH="1">
                <a:off x="900774" y="3528423"/>
                <a:ext cx="493299" cy="2861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7FA715A-23C6-0244-BD16-C6A520AAF5BD}"/>
                  </a:ext>
                </a:extLst>
              </p:cNvPr>
              <p:cNvSpPr txBox="1"/>
              <p:nvPr/>
            </p:nvSpPr>
            <p:spPr>
              <a:xfrm>
                <a:off x="1314270" y="3220646"/>
                <a:ext cx="42616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1400" dirty="0">
                    <a:solidFill>
                      <a:srgbClr val="FF0000"/>
                    </a:solidFill>
                    <a:latin typeface="Calibri"/>
                  </a:rPr>
                  <a:t>Target thickness extrapolation (simulation &amp; analysis)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EE14BFF-1408-5446-9C00-189D3D825E98}"/>
                  </a:ext>
                </a:extLst>
              </p:cNvPr>
              <p:cNvCxnSpPr/>
              <p:nvPr/>
            </p:nvCxnSpPr>
            <p:spPr>
              <a:xfrm flipH="1">
                <a:off x="2198718" y="4173211"/>
                <a:ext cx="201031" cy="43109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21C2375-0C23-7C44-BCCE-3D20A3FA1A71}"/>
                  </a:ext>
                </a:extLst>
              </p:cNvPr>
              <p:cNvSpPr/>
              <p:nvPr/>
            </p:nvSpPr>
            <p:spPr>
              <a:xfrm>
                <a:off x="623008" y="3449560"/>
                <a:ext cx="228934" cy="238855"/>
              </a:xfrm>
              <a:prstGeom prst="ellips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BBCAAA0-8B93-5A4E-8255-5972EB634ADB}"/>
                  </a:ext>
                </a:extLst>
              </p:cNvPr>
              <p:cNvCxnSpPr/>
              <p:nvPr/>
            </p:nvCxnSpPr>
            <p:spPr>
              <a:xfrm flipH="1">
                <a:off x="822573" y="2933820"/>
                <a:ext cx="184707" cy="440715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40943AE-4094-C14F-BF6E-A7F935A404DD}"/>
                  </a:ext>
                </a:extLst>
              </p:cNvPr>
              <p:cNvSpPr txBox="1"/>
              <p:nvPr/>
            </p:nvSpPr>
            <p:spPr>
              <a:xfrm>
                <a:off x="822573" y="2628318"/>
                <a:ext cx="23377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1400" dirty="0">
                    <a:solidFill>
                      <a:srgbClr val="008000"/>
                    </a:solidFill>
                    <a:latin typeface="Calibri"/>
                  </a:rPr>
                  <a:t>Sherman function (theory)</a:t>
                </a:r>
                <a:endParaRPr lang="en-US" sz="1400" dirty="0">
                  <a:solidFill>
                    <a:srgbClr val="008000"/>
                  </a:solidFill>
                  <a:latin typeface="Calibri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9C6B28A-E903-0047-96EC-7918E7C87C92}"/>
                  </a:ext>
                </a:extLst>
              </p:cNvPr>
              <p:cNvSpPr/>
              <p:nvPr/>
            </p:nvSpPr>
            <p:spPr>
              <a:xfrm>
                <a:off x="1721828" y="3877867"/>
                <a:ext cx="385404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1400" dirty="0">
                    <a:solidFill>
                      <a:srgbClr val="1F497D">
                        <a:lumMod val="60000"/>
                        <a:lumOff val="40000"/>
                      </a:srgbClr>
                    </a:solidFill>
                    <a:latin typeface="Calibri"/>
                  </a:rPr>
                  <a:t>Measured asymmetry (statistical + instrumental)</a:t>
                </a:r>
                <a:endParaRPr lang="en-US" altLang="en-US" sz="1200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</a:endParaRPr>
              </a:p>
            </p:txBody>
          </p:sp>
        </p:grpSp>
        <p:graphicFrame>
          <p:nvGraphicFramePr>
            <p:cNvPr id="13" name="Object 11">
              <a:extLst>
                <a:ext uri="{FF2B5EF4-FFF2-40B4-BE49-F238E27FC236}">
                  <a16:creationId xmlns:a16="http://schemas.microsoft.com/office/drawing/2014/main" id="{9009BACB-F4D3-2D46-B4F7-E9F6B4DBDA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6284460"/>
                </p:ext>
              </p:extLst>
            </p:nvPr>
          </p:nvGraphicFramePr>
          <p:xfrm>
            <a:off x="10233586" y="5015673"/>
            <a:ext cx="1143000" cy="841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6" name="Equation" r:id="rId3" imgW="533160" imgH="444240" progId="Equation.3">
                    <p:embed/>
                  </p:oleObj>
                </mc:Choice>
                <mc:Fallback>
                  <p:oleObj name="Equation" r:id="rId3" imgW="533160" imgH="444240" progId="Equation.3">
                    <p:embed/>
                    <p:pic>
                      <p:nvPicPr>
                        <p:cNvPr id="27" name="Object 11">
                          <a:extLst>
                            <a:ext uri="{FF2B5EF4-FFF2-40B4-BE49-F238E27FC236}">
                              <a16:creationId xmlns:a16="http://schemas.microsoft.com/office/drawing/2014/main" id="{BB6A589A-5E10-0643-80D7-C876E9F6E6F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33586" y="5015673"/>
                          <a:ext cx="1143000" cy="8415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D8E48A-CEED-3B46-A561-D0FC1A25FE58}"/>
                </a:ext>
              </a:extLst>
            </p:cNvPr>
            <p:cNvSpPr txBox="1"/>
            <p:nvPr/>
          </p:nvSpPr>
          <p:spPr>
            <a:xfrm>
              <a:off x="11117121" y="2244321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(thick)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3A3887-E8DE-D74E-A9B2-CA0223AB31B6}"/>
                </a:ext>
              </a:extLst>
            </p:cNvPr>
            <p:cNvSpPr txBox="1"/>
            <p:nvPr/>
          </p:nvSpPr>
          <p:spPr>
            <a:xfrm>
              <a:off x="11123583" y="2836407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(thin)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D20C4DF-AA83-224B-AE7B-385BDE230812}"/>
              </a:ext>
            </a:extLst>
          </p:cNvPr>
          <p:cNvSpPr txBox="1"/>
          <p:nvPr/>
        </p:nvSpPr>
        <p:spPr>
          <a:xfrm>
            <a:off x="256284" y="1109120"/>
            <a:ext cx="49942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Careful selection of elastic events originating only from the target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Precise characterization of beam and instrumental uncertainties</a:t>
            </a:r>
            <a:endParaRPr lang="en-US" sz="7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Improving extrapolation to a single-atom of zero thickness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Modern arguments on the single-atom Sherman function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Test what we learned with further techniques &amp; measurements</a:t>
            </a:r>
          </a:p>
        </p:txBody>
      </p:sp>
    </p:spTree>
    <p:extLst>
      <p:ext uri="{BB962C8B-B14F-4D97-AF65-F5344CB8AC3E}">
        <p14:creationId xmlns:p14="http://schemas.microsoft.com/office/powerpoint/2010/main" val="209247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EE3D6-1860-B84C-B0EB-F0370C3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0D1E0-50AF-1840-82BF-23F1D8B3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659DDA-300D-824C-A6E2-F61BF049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1 – Improve and prepare Mott scattering chamber</a:t>
            </a:r>
          </a:p>
        </p:txBody>
      </p:sp>
      <p:pic>
        <p:nvPicPr>
          <p:cNvPr id="7" name="Picture 6" descr="Macintosh HD:Users:grames:Downloads:sheet2july12-2.pdf">
            <a:extLst>
              <a:ext uri="{FF2B5EF4-FFF2-40B4-BE49-F238E27FC236}">
                <a16:creationId xmlns:a16="http://schemas.microsoft.com/office/drawing/2014/main" id="{92D3DF12-B02C-B14B-B499-830B23221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b="8620"/>
          <a:stretch/>
        </p:blipFill>
        <p:spPr bwMode="auto">
          <a:xfrm>
            <a:off x="304800" y="735724"/>
            <a:ext cx="11392929" cy="6193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 descr="Screen Shot 2016-07-25 at 2.54.25 PM.png">
            <a:extLst>
              <a:ext uri="{FF2B5EF4-FFF2-40B4-BE49-F238E27FC236}">
                <a16:creationId xmlns:a16="http://schemas.microsoft.com/office/drawing/2014/main" id="{45D1C338-CFF0-4C48-A21E-8AA90D5FF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47" y="1786689"/>
            <a:ext cx="2203939" cy="2098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46695E-2D3E-8042-9B97-D5C721E2AC72}"/>
              </a:ext>
            </a:extLst>
          </p:cNvPr>
          <p:cNvSpPr txBox="1"/>
          <p:nvPr/>
        </p:nvSpPr>
        <p:spPr>
          <a:xfrm>
            <a:off x="9458724" y="869898"/>
            <a:ext cx="2640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Replaced Al dump with Be plate to reduce e- backscatter and Cu radiator end flange</a:t>
            </a:r>
            <a:endParaRPr lang="en-US" sz="1400" dirty="0"/>
          </a:p>
        </p:txBody>
      </p:sp>
      <p:pic>
        <p:nvPicPr>
          <p:cNvPr id="10" name="Picture 9" descr="Screen Shot 2016-07-25 at 2.58.29 PM.png">
            <a:extLst>
              <a:ext uri="{FF2B5EF4-FFF2-40B4-BE49-F238E27FC236}">
                <a16:creationId xmlns:a16="http://schemas.microsoft.com/office/drawing/2014/main" id="{A12931A5-5177-B44A-B9D3-624F33D5A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8" t="25624" r="37463" b="33390"/>
          <a:stretch/>
        </p:blipFill>
        <p:spPr>
          <a:xfrm>
            <a:off x="3938199" y="1565542"/>
            <a:ext cx="1892869" cy="189419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B34134-C6E8-FA42-BD34-EA893658A0B0}"/>
              </a:ext>
            </a:extLst>
          </p:cNvPr>
          <p:cNvCxnSpPr>
            <a:cxnSpLocks/>
          </p:cNvCxnSpPr>
          <p:nvPr/>
        </p:nvCxnSpPr>
        <p:spPr>
          <a:xfrm flipH="1">
            <a:off x="10881617" y="3919668"/>
            <a:ext cx="117687" cy="4426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C66607-155A-344B-B407-AD77C016DF17}"/>
              </a:ext>
            </a:extLst>
          </p:cNvPr>
          <p:cNvCxnSpPr>
            <a:cxnSpLocks/>
          </p:cNvCxnSpPr>
          <p:nvPr/>
        </p:nvCxnSpPr>
        <p:spPr>
          <a:xfrm>
            <a:off x="5022574" y="3525078"/>
            <a:ext cx="490330" cy="11811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00585D-F3BD-1244-A2E0-83EB391EDB77}"/>
              </a:ext>
            </a:extLst>
          </p:cNvPr>
          <p:cNvSpPr txBox="1"/>
          <p:nvPr/>
        </p:nvSpPr>
        <p:spPr>
          <a:xfrm>
            <a:off x="3851872" y="948096"/>
            <a:ext cx="211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Re-surveyed adjustable collimator system</a:t>
            </a: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C3A28F-A02F-0F40-882A-B41C72EFE0B5}"/>
              </a:ext>
            </a:extLst>
          </p:cNvPr>
          <p:cNvCxnSpPr>
            <a:cxnSpLocks/>
          </p:cNvCxnSpPr>
          <p:nvPr/>
        </p:nvCxnSpPr>
        <p:spPr>
          <a:xfrm>
            <a:off x="3055639" y="3562612"/>
            <a:ext cx="1286563" cy="11689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16-07-25 at 2.27.04 PM.png">
            <a:extLst>
              <a:ext uri="{FF2B5EF4-FFF2-40B4-BE49-F238E27FC236}">
                <a16:creationId xmlns:a16="http://schemas.microsoft.com/office/drawing/2014/main" id="{6A02C131-91E0-F343-A31F-4A8CC8975D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r="26576"/>
          <a:stretch/>
        </p:blipFill>
        <p:spPr>
          <a:xfrm>
            <a:off x="7992604" y="1771398"/>
            <a:ext cx="741552" cy="284186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B36EE1-DF6D-5347-B561-64E6E6AC0400}"/>
              </a:ext>
            </a:extLst>
          </p:cNvPr>
          <p:cNvCxnSpPr>
            <a:cxnSpLocks/>
          </p:cNvCxnSpPr>
          <p:nvPr/>
        </p:nvCxnSpPr>
        <p:spPr>
          <a:xfrm flipH="1">
            <a:off x="6626221" y="2546564"/>
            <a:ext cx="1216280" cy="9131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522F2F-5D87-1F4F-8F92-DEBF9E7C80D2}"/>
              </a:ext>
            </a:extLst>
          </p:cNvPr>
          <p:cNvSpPr txBox="1"/>
          <p:nvPr/>
        </p:nvSpPr>
        <p:spPr>
          <a:xfrm>
            <a:off x="6919107" y="940401"/>
            <a:ext cx="225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Loaded 10 gold foils, each with a sibling for thickness measurement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D75B0C-F535-7841-A53C-97B0D8038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18" b="33107"/>
          <a:stretch/>
        </p:blipFill>
        <p:spPr>
          <a:xfrm>
            <a:off x="223498" y="1734283"/>
            <a:ext cx="3428844" cy="19699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7BA987-5BE6-724A-BCEC-7CBE193561FE}"/>
              </a:ext>
            </a:extLst>
          </p:cNvPr>
          <p:cNvSpPr txBox="1"/>
          <p:nvPr/>
        </p:nvSpPr>
        <p:spPr>
          <a:xfrm>
            <a:off x="92189" y="948096"/>
            <a:ext cx="3320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Checked and repaired each detector package, comprised of E (e-) and </a:t>
            </a:r>
            <a:r>
              <a:rPr lang="en-US" sz="1600" dirty="0" err="1"/>
              <a:t>dE</a:t>
            </a:r>
            <a:r>
              <a:rPr lang="en-US" sz="1600" dirty="0"/>
              <a:t> (photon veto) detector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787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E14A-14A3-A043-8D72-9EE097BC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Improve and prepare Mott scattering chamber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E22AF-73C8-7647-89BC-21FD25F5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922E3-1A76-1B47-9557-B2F741A8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55456-BA8D-E04F-9633-71692BA54D48}"/>
              </a:ext>
            </a:extLst>
          </p:cNvPr>
          <p:cNvSpPr txBox="1"/>
          <p:nvPr/>
        </p:nvSpPr>
        <p:spPr>
          <a:xfrm>
            <a:off x="411892" y="1014445"/>
            <a:ext cx="6171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Used 10 foils used with nominal thicknesses ranging from 50 nm to 1000 nm, with duplicates at 50 and 350 nm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Measured thickness of sibling foils (destructive) using Field Emission Secondary Electron Microscopy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Uncertainties due to FESEM resolution &amp; reproducibility, variation across sample and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Thickness consistent with vendor (Lebow in Chicago)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7E5BE-DA9A-5B41-9778-5E409737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8" y="4048425"/>
            <a:ext cx="10482470" cy="2249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37EB7-CEF0-B546-A45D-AA00B2C05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48"/>
          <a:stretch/>
        </p:blipFill>
        <p:spPr>
          <a:xfrm>
            <a:off x="7305528" y="859508"/>
            <a:ext cx="3822870" cy="28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BA0EF4-5ED6-784E-AD22-7AAE8621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SPIN2021, 17-22 October 2021, Matsue, Japan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4E58F-5952-684E-A27D-0F81FBA3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E6B230-3BC5-1647-A007-9EB6AFB3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Step 1 – Fine tune the Data Acquisition &amp; Analysis Chain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98DA7-599C-ED4F-9A02-AE5223153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90" b="15254"/>
          <a:stretch/>
        </p:blipFill>
        <p:spPr>
          <a:xfrm>
            <a:off x="236932" y="1216857"/>
            <a:ext cx="5817051" cy="256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5D0C3-BBD9-9F4A-814E-5E50D430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20" y="919790"/>
            <a:ext cx="5479485" cy="5413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32C231-B605-A04B-9F56-DBD1C0077AB8}"/>
              </a:ext>
            </a:extLst>
          </p:cNvPr>
          <p:cNvSpPr txBox="1"/>
          <p:nvPr/>
        </p:nvSpPr>
        <p:spPr>
          <a:xfrm>
            <a:off x="59963" y="4000435"/>
            <a:ext cx="6171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acquisition system collects coincidence event data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Flash ADC samples energy spectra (&lt;10 kHz)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Timing resolution 34 </a:t>
            </a:r>
            <a:r>
              <a:rPr lang="en-US" sz="2000" dirty="0" err="1"/>
              <a:t>psec</a:t>
            </a:r>
            <a:r>
              <a:rPr lang="en-US" sz="2000" dirty="0"/>
              <a:t>, width of peak 380 </a:t>
            </a:r>
            <a:r>
              <a:rPr lang="en-US" sz="2000" dirty="0" err="1"/>
              <a:t>psec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helicity &amp; current are sampled, tagged to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Event data analyzed off-line in three step process (described in gory detail in PRC article)</a:t>
            </a:r>
          </a:p>
        </p:txBody>
      </p:sp>
    </p:spTree>
    <p:extLst>
      <p:ext uri="{BB962C8B-B14F-4D97-AF65-F5344CB8AC3E}">
        <p14:creationId xmlns:p14="http://schemas.microsoft.com/office/powerpoint/2010/main" val="2548995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8583</TotalTime>
  <Words>2013</Words>
  <Application>Microsoft Macintosh PowerPoint</Application>
  <PresentationFormat>Widescreen</PresentationFormat>
  <Paragraphs>289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PingFangSC-Regular</vt:lpstr>
      <vt:lpstr>.PingFangSC-Regular</vt:lpstr>
      <vt:lpstr>Arial</vt:lpstr>
      <vt:lpstr>Avenir Roman</vt:lpstr>
      <vt:lpstr>avenir-light</vt:lpstr>
      <vt:lpstr>Calibri</vt:lpstr>
      <vt:lpstr>DejaVu Sans</vt:lpstr>
      <vt:lpstr>Noto Sans CJK SC</vt:lpstr>
      <vt:lpstr>Palatino Linotype</vt:lpstr>
      <vt:lpstr>Symbol</vt:lpstr>
      <vt:lpstr>Times</vt:lpstr>
      <vt:lpstr>Office Theme</vt:lpstr>
      <vt:lpstr>Equation</vt:lpstr>
      <vt:lpstr>PowerPoint Presentation</vt:lpstr>
      <vt:lpstr>CEBAF @ Jefferson Lab</vt:lpstr>
      <vt:lpstr>High energy electron polarimeters at CEBAF</vt:lpstr>
      <vt:lpstr>Injector MeV energy Mott scattering polarimeter</vt:lpstr>
      <vt:lpstr>High precision Mott polarimetry</vt:lpstr>
      <vt:lpstr>Our strategy for a precision of the MeV energy Mott polarimeter</vt:lpstr>
      <vt:lpstr>Step 1 – Improve and prepare Mott scattering chamber</vt:lpstr>
      <vt:lpstr>Step 1 – Improve and prepare Mott scattering chamber</vt:lpstr>
      <vt:lpstr>Step 1 – Fine tune the Data Acquisition &amp; Analysis Chain</vt:lpstr>
      <vt:lpstr>Step 2 – Precise characterization of beam and instrumental systematics</vt:lpstr>
      <vt:lpstr>Step 2 – Precise characterization of beam and instrumental systematics</vt:lpstr>
      <vt:lpstr>Step 2 – Precise characterization of beam and instrumental systematics</vt:lpstr>
      <vt:lpstr>Step 2 – Precise characterization of beam and instrumental systematics</vt:lpstr>
      <vt:lpstr>Step 2 – Precise characterization of beam and instrumental systematics</vt:lpstr>
      <vt:lpstr>Step 3 – Improving zero thickness extrapolation</vt:lpstr>
      <vt:lpstr>Step 3 – Improving zero thickness extrapolation</vt:lpstr>
      <vt:lpstr>Step 3 – Improving zero thickness extrapolation</vt:lpstr>
      <vt:lpstr>Step 4 – Single-atom Sherman function</vt:lpstr>
      <vt:lpstr>Step 4 – Single-atom Sherman function</vt:lpstr>
      <vt:lpstr>Step 4 – Single-atom Sherman function</vt:lpstr>
      <vt:lpstr>Step 5 – Further techniques &amp; measurements</vt:lpstr>
      <vt:lpstr>Step 5 – Further techniques &amp; measurements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Riad Suleiman</dc:creator>
  <cp:lastModifiedBy>Microsoft Office User</cp:lastModifiedBy>
  <cp:revision>669</cp:revision>
  <dcterms:created xsi:type="dcterms:W3CDTF">2018-12-03T14:46:28Z</dcterms:created>
  <dcterms:modified xsi:type="dcterms:W3CDTF">2021-10-14T17:56:55Z</dcterms:modified>
</cp:coreProperties>
</file>