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81" r:id="rId4"/>
    <p:sldId id="257" r:id="rId5"/>
    <p:sldId id="270" r:id="rId6"/>
    <p:sldId id="271" r:id="rId7"/>
    <p:sldId id="278" r:id="rId8"/>
    <p:sldId id="258" r:id="rId9"/>
    <p:sldId id="276" r:id="rId10"/>
    <p:sldId id="283" r:id="rId11"/>
    <p:sldId id="268" r:id="rId12"/>
    <p:sldId id="273" r:id="rId13"/>
    <p:sldId id="261" r:id="rId14"/>
    <p:sldId id="277" r:id="rId15"/>
    <p:sldId id="260" r:id="rId16"/>
    <p:sldId id="280" r:id="rId17"/>
    <p:sldId id="272" r:id="rId18"/>
    <p:sldId id="266" r:id="rId19"/>
    <p:sldId id="269" r:id="rId20"/>
    <p:sldId id="284" r:id="rId21"/>
    <p:sldId id="262" r:id="rId22"/>
    <p:sldId id="265" r:id="rId23"/>
    <p:sldId id="275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774" y="2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1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0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15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1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9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02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4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0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74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06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5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6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6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0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C16C8-3ADF-4F80-B85B-EAD3029E4A7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C725C-F7E3-4EF3-98F6-B306453A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5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BB2F87-240C-9F43-B471-C7D6EE7D3A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711F0D-B983-6B4E-A3C3-6DAEB9A972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6511"/>
            <a:ext cx="10972800" cy="1470025"/>
          </a:xfrm>
        </p:spPr>
        <p:txBody>
          <a:bodyPr>
            <a:noAutofit/>
          </a:bodyPr>
          <a:lstStyle/>
          <a:p>
            <a:r>
              <a:rPr lang="en-US" sz="5400" u="sng" dirty="0" smtClean="0">
                <a:solidFill>
                  <a:srgbClr val="C00000"/>
                </a:solidFill>
              </a:rPr>
              <a:t>A fast source of polarized electrons</a:t>
            </a:r>
            <a:endParaRPr lang="en-US" sz="5400" u="sng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739232"/>
            <a:ext cx="7924799" cy="2289968"/>
          </a:xfrm>
        </p:spPr>
        <p:txBody>
          <a:bodyPr>
            <a:normAutofit fontScale="77500" lnSpcReduction="20000"/>
          </a:bodyPr>
          <a:lstStyle/>
          <a:p>
            <a:endParaRPr lang="en-US" sz="2800" i="1" dirty="0"/>
          </a:p>
          <a:p>
            <a:r>
              <a:rPr lang="en-US" sz="3900" i="1" dirty="0">
                <a:solidFill>
                  <a:schemeClr val="tx1"/>
                </a:solidFill>
              </a:rPr>
              <a:t>T.J.Gay, </a:t>
            </a:r>
            <a:r>
              <a:rPr lang="en-US" sz="3900" i="1" dirty="0" err="1">
                <a:solidFill>
                  <a:schemeClr val="tx1"/>
                </a:solidFill>
              </a:rPr>
              <a:t>E.M.Brunkow</a:t>
            </a:r>
            <a:r>
              <a:rPr lang="en-US" sz="3900" i="1" dirty="0">
                <a:solidFill>
                  <a:schemeClr val="tx1"/>
                </a:solidFill>
              </a:rPr>
              <a:t>, </a:t>
            </a:r>
            <a:r>
              <a:rPr lang="en-US" sz="3900" i="1" dirty="0" err="1">
                <a:solidFill>
                  <a:schemeClr val="tx1"/>
                </a:solidFill>
              </a:rPr>
              <a:t>H.Batelaan</a:t>
            </a:r>
            <a:r>
              <a:rPr lang="en-US" sz="3900" i="1" dirty="0">
                <a:solidFill>
                  <a:schemeClr val="tx1"/>
                </a:solidFill>
              </a:rPr>
              <a:t>, and </a:t>
            </a:r>
            <a:r>
              <a:rPr lang="en-US" sz="3900" i="1" dirty="0" err="1">
                <a:solidFill>
                  <a:schemeClr val="tx1"/>
                </a:solidFill>
              </a:rPr>
              <a:t>E.R.Jones</a:t>
            </a:r>
            <a:endParaRPr lang="en-US" sz="3900" i="1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sz="4700" dirty="0" smtClean="0">
                <a:solidFill>
                  <a:srgbClr val="C00000"/>
                </a:solidFill>
              </a:rPr>
              <a:t>University of Nebraska-Lincoln</a:t>
            </a:r>
            <a:endParaRPr lang="en-US" sz="4700" dirty="0">
              <a:solidFill>
                <a:srgbClr val="C00000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5867400"/>
            <a:ext cx="990600" cy="990600"/>
            <a:chOff x="5904" y="240"/>
            <a:chExt cx="1528" cy="1464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5904" y="240"/>
              <a:ext cx="1528" cy="1464"/>
            </a:xfrm>
            <a:custGeom>
              <a:avLst/>
              <a:gdLst>
                <a:gd name="T0" fmla="*/ 810 w 1528"/>
                <a:gd name="T1" fmla="*/ 0 h 1464"/>
                <a:gd name="T2" fmla="*/ 1528 w 1528"/>
                <a:gd name="T3" fmla="*/ 0 h 1464"/>
                <a:gd name="T4" fmla="*/ 1528 w 1528"/>
                <a:gd name="T5" fmla="*/ 342 h 1464"/>
                <a:gd name="T6" fmla="*/ 1350 w 1528"/>
                <a:gd name="T7" fmla="*/ 342 h 1464"/>
                <a:gd name="T8" fmla="*/ 1350 w 1528"/>
                <a:gd name="T9" fmla="*/ 1126 h 1464"/>
                <a:gd name="T10" fmla="*/ 1528 w 1528"/>
                <a:gd name="T11" fmla="*/ 1126 h 1464"/>
                <a:gd name="T12" fmla="*/ 1528 w 1528"/>
                <a:gd name="T13" fmla="*/ 1464 h 1464"/>
                <a:gd name="T14" fmla="*/ 1068 w 1528"/>
                <a:gd name="T15" fmla="*/ 1464 h 1464"/>
                <a:gd name="T16" fmla="*/ 542 w 1528"/>
                <a:gd name="T17" fmla="*/ 834 h 1464"/>
                <a:gd name="T18" fmla="*/ 542 w 1528"/>
                <a:gd name="T19" fmla="*/ 1126 h 1464"/>
                <a:gd name="T20" fmla="*/ 694 w 1528"/>
                <a:gd name="T21" fmla="*/ 1126 h 1464"/>
                <a:gd name="T22" fmla="*/ 694 w 1528"/>
                <a:gd name="T23" fmla="*/ 1464 h 1464"/>
                <a:gd name="T24" fmla="*/ 0 w 1528"/>
                <a:gd name="T25" fmla="*/ 1464 h 1464"/>
                <a:gd name="T26" fmla="*/ 0 w 1528"/>
                <a:gd name="T27" fmla="*/ 1126 h 1464"/>
                <a:gd name="T28" fmla="*/ 168 w 1528"/>
                <a:gd name="T29" fmla="*/ 1126 h 1464"/>
                <a:gd name="T30" fmla="*/ 168 w 1528"/>
                <a:gd name="T31" fmla="*/ 342 h 1464"/>
                <a:gd name="T32" fmla="*/ 0 w 1528"/>
                <a:gd name="T33" fmla="*/ 342 h 1464"/>
                <a:gd name="T34" fmla="*/ 0 w 1528"/>
                <a:gd name="T35" fmla="*/ 0 h 1464"/>
                <a:gd name="T36" fmla="*/ 456 w 1528"/>
                <a:gd name="T37" fmla="*/ 0 h 1464"/>
                <a:gd name="T38" fmla="*/ 982 w 1528"/>
                <a:gd name="T39" fmla="*/ 670 h 1464"/>
                <a:gd name="T40" fmla="*/ 982 w 1528"/>
                <a:gd name="T41" fmla="*/ 342 h 1464"/>
                <a:gd name="T42" fmla="*/ 810 w 1528"/>
                <a:gd name="T43" fmla="*/ 342 h 1464"/>
                <a:gd name="T44" fmla="*/ 810 w 1528"/>
                <a:gd name="T45" fmla="*/ 0 h 14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28"/>
                <a:gd name="T70" fmla="*/ 0 h 1464"/>
                <a:gd name="T71" fmla="*/ 1528 w 1528"/>
                <a:gd name="T72" fmla="*/ 1464 h 14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28" h="1464">
                  <a:moveTo>
                    <a:pt x="810" y="0"/>
                  </a:moveTo>
                  <a:lnTo>
                    <a:pt x="1528" y="0"/>
                  </a:lnTo>
                  <a:lnTo>
                    <a:pt x="1528" y="342"/>
                  </a:lnTo>
                  <a:lnTo>
                    <a:pt x="1350" y="342"/>
                  </a:lnTo>
                  <a:lnTo>
                    <a:pt x="1350" y="1126"/>
                  </a:lnTo>
                  <a:lnTo>
                    <a:pt x="1528" y="1126"/>
                  </a:lnTo>
                  <a:lnTo>
                    <a:pt x="1528" y="1464"/>
                  </a:lnTo>
                  <a:lnTo>
                    <a:pt x="1068" y="1464"/>
                  </a:lnTo>
                  <a:lnTo>
                    <a:pt x="542" y="834"/>
                  </a:lnTo>
                  <a:lnTo>
                    <a:pt x="542" y="1126"/>
                  </a:lnTo>
                  <a:lnTo>
                    <a:pt x="694" y="1126"/>
                  </a:lnTo>
                  <a:lnTo>
                    <a:pt x="694" y="1464"/>
                  </a:lnTo>
                  <a:lnTo>
                    <a:pt x="0" y="1464"/>
                  </a:lnTo>
                  <a:lnTo>
                    <a:pt x="0" y="1126"/>
                  </a:lnTo>
                  <a:lnTo>
                    <a:pt x="168" y="1126"/>
                  </a:lnTo>
                  <a:lnTo>
                    <a:pt x="168" y="342"/>
                  </a:lnTo>
                  <a:lnTo>
                    <a:pt x="0" y="342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982" y="670"/>
                  </a:lnTo>
                  <a:lnTo>
                    <a:pt x="982" y="342"/>
                  </a:lnTo>
                  <a:lnTo>
                    <a:pt x="810" y="342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D12638"/>
            </a:solidFill>
            <a:ln w="0">
              <a:solidFill>
                <a:srgbClr val="D12638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052" y="384"/>
              <a:ext cx="1246" cy="1182"/>
            </a:xfrm>
            <a:custGeom>
              <a:avLst/>
              <a:gdLst>
                <a:gd name="T0" fmla="*/ 1224 w 1246"/>
                <a:gd name="T1" fmla="*/ 54 h 1182"/>
                <a:gd name="T2" fmla="*/ 1134 w 1246"/>
                <a:gd name="T3" fmla="*/ 58 h 1182"/>
                <a:gd name="T4" fmla="*/ 1094 w 1246"/>
                <a:gd name="T5" fmla="*/ 88 h 1182"/>
                <a:gd name="T6" fmla="*/ 1072 w 1246"/>
                <a:gd name="T7" fmla="*/ 136 h 1182"/>
                <a:gd name="T8" fmla="*/ 1068 w 1246"/>
                <a:gd name="T9" fmla="*/ 982 h 1182"/>
                <a:gd name="T10" fmla="*/ 1090 w 1246"/>
                <a:gd name="T11" fmla="*/ 1044 h 1182"/>
                <a:gd name="T12" fmla="*/ 1138 w 1246"/>
                <a:gd name="T13" fmla="*/ 1098 h 1182"/>
                <a:gd name="T14" fmla="*/ 1200 w 1246"/>
                <a:gd name="T15" fmla="*/ 1122 h 1182"/>
                <a:gd name="T16" fmla="*/ 1246 w 1246"/>
                <a:gd name="T17" fmla="*/ 1182 h 1182"/>
                <a:gd name="T18" fmla="*/ 796 w 1246"/>
                <a:gd name="T19" fmla="*/ 958 h 1182"/>
                <a:gd name="T20" fmla="*/ 440 w 1246"/>
                <a:gd name="T21" fmla="*/ 522 h 1182"/>
                <a:gd name="T22" fmla="*/ 260 w 1246"/>
                <a:gd name="T23" fmla="*/ 1046 h 1182"/>
                <a:gd name="T24" fmla="*/ 282 w 1246"/>
                <a:gd name="T25" fmla="*/ 1098 h 1182"/>
                <a:gd name="T26" fmla="*/ 330 w 1246"/>
                <a:gd name="T27" fmla="*/ 1122 h 1182"/>
                <a:gd name="T28" fmla="*/ 418 w 1246"/>
                <a:gd name="T29" fmla="*/ 1182 h 1182"/>
                <a:gd name="T30" fmla="*/ 0 w 1246"/>
                <a:gd name="T31" fmla="*/ 1122 h 1182"/>
                <a:gd name="T32" fmla="*/ 104 w 1246"/>
                <a:gd name="T33" fmla="*/ 1120 h 1182"/>
                <a:gd name="T34" fmla="*/ 140 w 1246"/>
                <a:gd name="T35" fmla="*/ 1096 h 1182"/>
                <a:gd name="T36" fmla="*/ 158 w 1246"/>
                <a:gd name="T37" fmla="*/ 1054 h 1182"/>
                <a:gd name="T38" fmla="*/ 160 w 1246"/>
                <a:gd name="T39" fmla="*/ 158 h 1182"/>
                <a:gd name="T40" fmla="*/ 140 w 1246"/>
                <a:gd name="T41" fmla="*/ 118 h 1182"/>
                <a:gd name="T42" fmla="*/ 90 w 1246"/>
                <a:gd name="T43" fmla="*/ 80 h 1182"/>
                <a:gd name="T44" fmla="*/ 30 w 1246"/>
                <a:gd name="T45" fmla="*/ 56 h 1182"/>
                <a:gd name="T46" fmla="*/ 0 w 1246"/>
                <a:gd name="T47" fmla="*/ 0 h 1182"/>
                <a:gd name="T48" fmla="*/ 498 w 1246"/>
                <a:gd name="T49" fmla="*/ 294 h 1182"/>
                <a:gd name="T50" fmla="*/ 970 w 1246"/>
                <a:gd name="T51" fmla="*/ 884 h 1182"/>
                <a:gd name="T52" fmla="*/ 966 w 1246"/>
                <a:gd name="T53" fmla="*/ 128 h 1182"/>
                <a:gd name="T54" fmla="*/ 944 w 1246"/>
                <a:gd name="T55" fmla="*/ 82 h 1182"/>
                <a:gd name="T56" fmla="*/ 902 w 1246"/>
                <a:gd name="T57" fmla="*/ 58 h 1182"/>
                <a:gd name="T58" fmla="*/ 810 w 1246"/>
                <a:gd name="T59" fmla="*/ 54 h 1182"/>
                <a:gd name="T60" fmla="*/ 810 w 1246"/>
                <a:gd name="T61" fmla="*/ 36 h 1182"/>
                <a:gd name="T62" fmla="*/ 810 w 1246"/>
                <a:gd name="T63" fmla="*/ 6 h 1182"/>
                <a:gd name="T64" fmla="*/ 1224 w 1246"/>
                <a:gd name="T65" fmla="*/ 0 h 11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6"/>
                <a:gd name="T100" fmla="*/ 0 h 1182"/>
                <a:gd name="T101" fmla="*/ 1246 w 1246"/>
                <a:gd name="T102" fmla="*/ 1182 h 11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6" h="1182">
                  <a:moveTo>
                    <a:pt x="1224" y="0"/>
                  </a:moveTo>
                  <a:lnTo>
                    <a:pt x="1224" y="54"/>
                  </a:lnTo>
                  <a:lnTo>
                    <a:pt x="1162" y="54"/>
                  </a:lnTo>
                  <a:lnTo>
                    <a:pt x="1134" y="58"/>
                  </a:lnTo>
                  <a:lnTo>
                    <a:pt x="1112" y="70"/>
                  </a:lnTo>
                  <a:lnTo>
                    <a:pt x="1094" y="88"/>
                  </a:lnTo>
                  <a:lnTo>
                    <a:pt x="1080" y="112"/>
                  </a:lnTo>
                  <a:lnTo>
                    <a:pt x="1072" y="136"/>
                  </a:lnTo>
                  <a:lnTo>
                    <a:pt x="1068" y="160"/>
                  </a:lnTo>
                  <a:lnTo>
                    <a:pt x="1068" y="982"/>
                  </a:lnTo>
                  <a:lnTo>
                    <a:pt x="1074" y="1012"/>
                  </a:lnTo>
                  <a:lnTo>
                    <a:pt x="1090" y="1044"/>
                  </a:lnTo>
                  <a:lnTo>
                    <a:pt x="1112" y="1074"/>
                  </a:lnTo>
                  <a:lnTo>
                    <a:pt x="1138" y="1098"/>
                  </a:lnTo>
                  <a:lnTo>
                    <a:pt x="1168" y="1116"/>
                  </a:lnTo>
                  <a:lnTo>
                    <a:pt x="1200" y="1122"/>
                  </a:lnTo>
                  <a:lnTo>
                    <a:pt x="1246" y="1122"/>
                  </a:lnTo>
                  <a:lnTo>
                    <a:pt x="1246" y="1182"/>
                  </a:lnTo>
                  <a:lnTo>
                    <a:pt x="970" y="1182"/>
                  </a:lnTo>
                  <a:lnTo>
                    <a:pt x="796" y="958"/>
                  </a:lnTo>
                  <a:lnTo>
                    <a:pt x="618" y="740"/>
                  </a:lnTo>
                  <a:lnTo>
                    <a:pt x="440" y="522"/>
                  </a:lnTo>
                  <a:lnTo>
                    <a:pt x="260" y="302"/>
                  </a:lnTo>
                  <a:lnTo>
                    <a:pt x="260" y="1046"/>
                  </a:lnTo>
                  <a:lnTo>
                    <a:pt x="266" y="1074"/>
                  </a:lnTo>
                  <a:lnTo>
                    <a:pt x="282" y="1098"/>
                  </a:lnTo>
                  <a:lnTo>
                    <a:pt x="304" y="1116"/>
                  </a:lnTo>
                  <a:lnTo>
                    <a:pt x="330" y="1122"/>
                  </a:lnTo>
                  <a:lnTo>
                    <a:pt x="418" y="1122"/>
                  </a:lnTo>
                  <a:lnTo>
                    <a:pt x="418" y="1182"/>
                  </a:lnTo>
                  <a:lnTo>
                    <a:pt x="0" y="1182"/>
                  </a:lnTo>
                  <a:lnTo>
                    <a:pt x="0" y="1122"/>
                  </a:lnTo>
                  <a:lnTo>
                    <a:pt x="78" y="1122"/>
                  </a:lnTo>
                  <a:lnTo>
                    <a:pt x="104" y="1120"/>
                  </a:lnTo>
                  <a:lnTo>
                    <a:pt x="124" y="1110"/>
                  </a:lnTo>
                  <a:lnTo>
                    <a:pt x="140" y="1096"/>
                  </a:lnTo>
                  <a:lnTo>
                    <a:pt x="152" y="1078"/>
                  </a:lnTo>
                  <a:lnTo>
                    <a:pt x="158" y="1054"/>
                  </a:lnTo>
                  <a:lnTo>
                    <a:pt x="160" y="1028"/>
                  </a:lnTo>
                  <a:lnTo>
                    <a:pt x="160" y="158"/>
                  </a:lnTo>
                  <a:lnTo>
                    <a:pt x="154" y="138"/>
                  </a:lnTo>
                  <a:lnTo>
                    <a:pt x="140" y="118"/>
                  </a:lnTo>
                  <a:lnTo>
                    <a:pt x="116" y="98"/>
                  </a:lnTo>
                  <a:lnTo>
                    <a:pt x="90" y="80"/>
                  </a:lnTo>
                  <a:lnTo>
                    <a:pt x="60" y="66"/>
                  </a:lnTo>
                  <a:lnTo>
                    <a:pt x="30" y="56"/>
                  </a:lnTo>
                  <a:lnTo>
                    <a:pt x="0" y="54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498" y="294"/>
                  </a:lnTo>
                  <a:lnTo>
                    <a:pt x="734" y="590"/>
                  </a:lnTo>
                  <a:lnTo>
                    <a:pt x="970" y="884"/>
                  </a:lnTo>
                  <a:lnTo>
                    <a:pt x="970" y="156"/>
                  </a:lnTo>
                  <a:lnTo>
                    <a:pt x="966" y="128"/>
                  </a:lnTo>
                  <a:lnTo>
                    <a:pt x="956" y="102"/>
                  </a:lnTo>
                  <a:lnTo>
                    <a:pt x="944" y="82"/>
                  </a:lnTo>
                  <a:lnTo>
                    <a:pt x="924" y="66"/>
                  </a:lnTo>
                  <a:lnTo>
                    <a:pt x="902" y="58"/>
                  </a:lnTo>
                  <a:lnTo>
                    <a:pt x="874" y="54"/>
                  </a:lnTo>
                  <a:lnTo>
                    <a:pt x="810" y="54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10" y="20"/>
                  </a:lnTo>
                  <a:lnTo>
                    <a:pt x="810" y="6"/>
                  </a:lnTo>
                  <a:lnTo>
                    <a:pt x="810" y="0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3" descr="NS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7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63096"/>
            <a:ext cx="9541786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u="sng" dirty="0" smtClean="0">
                <a:solidFill>
                  <a:srgbClr val="C00000"/>
                </a:solidFill>
              </a:rPr>
              <a:t>APPARATUS</a:t>
            </a:r>
            <a:endParaRPr lang="en-US" sz="5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1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0"/>
            <a:ext cx="6095707" cy="51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3048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smtClean="0">
                <a:solidFill>
                  <a:srgbClr val="C00000"/>
                </a:solidFill>
              </a:rPr>
              <a:t>Tip Source Details</a:t>
            </a:r>
            <a:endParaRPr lang="en-US" sz="4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995"/>
            <a:ext cx="10972800" cy="792162"/>
          </a:xfrm>
        </p:spPr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Mott </a:t>
            </a:r>
            <a:r>
              <a:rPr lang="en-US" u="sng" dirty="0" smtClean="0">
                <a:solidFill>
                  <a:srgbClr val="C00000"/>
                </a:solidFill>
              </a:rPr>
              <a:t>polarimetry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4876800" cy="53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59436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Clayburn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i="1" dirty="0" smtClean="0">
                <a:solidFill>
                  <a:srgbClr val="0070C0"/>
                </a:solidFill>
              </a:rPr>
              <a:t>et al</a:t>
            </a:r>
            <a:r>
              <a:rPr lang="en-US" sz="2000" dirty="0" smtClean="0">
                <a:solidFill>
                  <a:srgbClr val="0070C0"/>
                </a:solidFill>
              </a:rPr>
              <a:t>. RSI </a:t>
            </a:r>
            <a:r>
              <a:rPr lang="en-US" sz="2000" b="1" dirty="0" smtClean="0">
                <a:solidFill>
                  <a:srgbClr val="0070C0"/>
                </a:solidFill>
              </a:rPr>
              <a:t>87</a:t>
            </a:r>
            <a:r>
              <a:rPr lang="en-US" sz="2000" dirty="0" smtClean="0">
                <a:solidFill>
                  <a:srgbClr val="0070C0"/>
                </a:solidFill>
              </a:rPr>
              <a:t>, 053302 (2016)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318465"/>
            <a:ext cx="3177357" cy="2395111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2482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8937"/>
            <a:ext cx="5334000" cy="6817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1000" y="288977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efficiency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990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dirty="0" smtClean="0">
                <a:solidFill>
                  <a:srgbClr val="C00000"/>
                </a:solidFill>
              </a:rPr>
              <a:t>nalyzing power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0" y="50292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“figure of merit”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u="sng" dirty="0" smtClean="0">
                <a:solidFill>
                  <a:srgbClr val="C00000"/>
                </a:solidFill>
              </a:rPr>
              <a:t>A GaAs “tip”</a:t>
            </a:r>
            <a:endParaRPr lang="en-US" sz="5400" u="sng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48" y="1828800"/>
            <a:ext cx="5253903" cy="431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1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Shards up </a:t>
            </a:r>
            <a:r>
              <a:rPr lang="en-US" u="sng" dirty="0" smtClean="0">
                <a:solidFill>
                  <a:srgbClr val="C00000"/>
                </a:solidFill>
              </a:rPr>
              <a:t>close...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1"/>
            <a:ext cx="4716481" cy="434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00201"/>
            <a:ext cx="48819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8224197" cy="566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39200" y="1295400"/>
            <a:ext cx="2971800" cy="440120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C00000"/>
                </a:solidFill>
              </a:rPr>
              <a:t>Laser Parameters</a:t>
            </a:r>
          </a:p>
          <a:p>
            <a:endParaRPr lang="en-US" sz="2800" u="sng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C00000"/>
                </a:solidFill>
              </a:rPr>
              <a:t>Ti:Saph</a:t>
            </a:r>
            <a:r>
              <a:rPr lang="en-US" sz="2800" dirty="0" smtClean="0">
                <a:solidFill>
                  <a:srgbClr val="C00000"/>
                </a:solidFill>
              </a:rPr>
              <a:t>; ~785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~75 fs pulse duration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~ 2 </a:t>
            </a:r>
            <a:r>
              <a:rPr lang="en-US" sz="2800" dirty="0" err="1" smtClean="0">
                <a:solidFill>
                  <a:srgbClr val="C00000"/>
                </a:solidFill>
              </a:rPr>
              <a:t>nJ</a:t>
            </a:r>
            <a:r>
              <a:rPr lang="en-US" sz="2800" dirty="0" smtClean="0">
                <a:solidFill>
                  <a:srgbClr val="C00000"/>
                </a:solidFill>
              </a:rPr>
              <a:t>/pulse1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Morphology and emission rates</a:t>
            </a:r>
            <a:endParaRPr lang="en-US" u="sng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0633"/>
            <a:ext cx="5730857" cy="520945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514600"/>
            <a:ext cx="3332870" cy="18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75692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133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 smtClean="0">
                <a:solidFill>
                  <a:srgbClr val="C00000"/>
                </a:solidFill>
              </a:rPr>
              <a:t>ADDITIVITY - A</a:t>
            </a:r>
            <a:endParaRPr lang="en-US" sz="4800" u="sng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81097" y="3625136"/>
                <a:ext cx="3709903" cy="100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7" y="3625136"/>
                <a:ext cx="3709903" cy="1001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7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7416089" cy="511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33400" y="1981200"/>
                <a:ext cx="3657600" cy="969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981200"/>
                <a:ext cx="3657600" cy="9694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267200" y="228600"/>
            <a:ext cx="3836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u="sng" dirty="0">
                <a:solidFill>
                  <a:srgbClr val="C00000"/>
                </a:solidFill>
              </a:rPr>
              <a:t>ADDITIVITY - A</a:t>
            </a:r>
            <a:endParaRPr lang="en-US" sz="4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591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do we want fast, polarized </a:t>
            </a:r>
            <a:r>
              <a:rPr kumimoji="0" lang="en-US" sz="4800" b="0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pulses?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209800"/>
            <a:ext cx="1082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Movies of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magnons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exchange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dynamics of chemical reactions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Hanbury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-Brown/Twiss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30" y="52114"/>
            <a:ext cx="6579118" cy="482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7" y="76200"/>
            <a:ext cx="5922819" cy="4343400"/>
          </a:xfrm>
          <a:prstGeom prst="rect">
            <a:avLst/>
          </a:prstGeom>
        </p:spPr>
      </p:pic>
      <p:pic>
        <p:nvPicPr>
          <p:cNvPr id="6" name="Picture 2" descr="Image result for check mark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56" y="4858230"/>
            <a:ext cx="734947" cy="7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05200" y="48006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70C0"/>
                </a:solidFill>
              </a:rPr>
              <a:t>Fast?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70C0"/>
                </a:solidFill>
              </a:rPr>
              <a:t>Polarized?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" y="990600"/>
            <a:ext cx="8504293" cy="4648200"/>
          </a:xfrm>
          <a:prstGeom prst="rect">
            <a:avLst/>
          </a:prstGeom>
        </p:spPr>
      </p:pic>
      <p:pic>
        <p:nvPicPr>
          <p:cNvPr id="1026" name="Picture 2" descr="Image result for check mark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667000"/>
            <a:ext cx="685800" cy="7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4400" y="2667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70C0"/>
                </a:solidFill>
              </a:rPr>
              <a:t>Fast?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rgbClr val="0070C0"/>
                </a:solidFill>
              </a:rPr>
              <a:t>Polarized?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7" name="Picture 2" descr="Image result for check mark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605339"/>
            <a:ext cx="685800" cy="7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6910"/>
            <a:ext cx="3200399" cy="294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228600"/>
            <a:ext cx="944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rgbClr val="C00000"/>
                </a:solidFill>
              </a:rPr>
              <a:t>Next Steps: Chiral </a:t>
            </a:r>
            <a:r>
              <a:rPr lang="en-US" sz="4400" u="sng" dirty="0" err="1" smtClean="0">
                <a:solidFill>
                  <a:srgbClr val="C00000"/>
                </a:solidFill>
              </a:rPr>
              <a:t>Pd</a:t>
            </a:r>
            <a:r>
              <a:rPr lang="en-US" sz="4400" u="sng" dirty="0" smtClean="0">
                <a:solidFill>
                  <a:srgbClr val="C00000"/>
                </a:solidFill>
              </a:rPr>
              <a:t> Nanostructures, GaAs Tip Arrays, and Ion-Milled </a:t>
            </a:r>
            <a:r>
              <a:rPr lang="en-US" sz="4400" u="sng" dirty="0" err="1" smtClean="0">
                <a:solidFill>
                  <a:srgbClr val="C00000"/>
                </a:solidFill>
              </a:rPr>
              <a:t>Nanojavelins</a:t>
            </a:r>
            <a:r>
              <a:rPr lang="en-US" sz="4400" u="sng" dirty="0" smtClean="0">
                <a:solidFill>
                  <a:srgbClr val="C00000"/>
                </a:solidFill>
              </a:rPr>
              <a:t>!</a:t>
            </a:r>
            <a:endParaRPr lang="en-US" sz="4400" u="sng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59937"/>
            <a:ext cx="3733800" cy="334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96910"/>
            <a:ext cx="3886200" cy="2943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5867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E. Schubert </a:t>
            </a:r>
            <a:r>
              <a:rPr lang="en-US" i="1" dirty="0" smtClean="0">
                <a:solidFill>
                  <a:srgbClr val="0070C0"/>
                </a:solidFill>
              </a:rPr>
              <a:t>et al</a:t>
            </a:r>
            <a:r>
              <a:rPr lang="en-US" dirty="0" smtClean="0">
                <a:solidFill>
                  <a:srgbClr val="0070C0"/>
                </a:solidFill>
              </a:rPr>
              <a:t>., Appl. Phys. A 81, 481 (2005)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5909513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K. Yamaguchi and S. Tada, J. </a:t>
            </a:r>
            <a:r>
              <a:rPr lang="en-US" dirty="0" err="1" smtClean="0">
                <a:solidFill>
                  <a:srgbClr val="0070C0"/>
                </a:solidFill>
              </a:rPr>
              <a:t>Electrochem</a:t>
            </a:r>
            <a:r>
              <a:rPr lang="en-US" dirty="0" smtClean="0">
                <a:solidFill>
                  <a:srgbClr val="0070C0"/>
                </a:solidFill>
              </a:rPr>
              <a:t>. Soc. </a:t>
            </a:r>
            <a:r>
              <a:rPr lang="en-US" b="1" dirty="0" smtClean="0">
                <a:solidFill>
                  <a:srgbClr val="0070C0"/>
                </a:solidFill>
              </a:rPr>
              <a:t>143</a:t>
            </a:r>
            <a:r>
              <a:rPr lang="en-US" dirty="0" smtClean="0">
                <a:solidFill>
                  <a:srgbClr val="0070C0"/>
                </a:solidFill>
              </a:rPr>
              <a:t>, 2616 (1996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4319016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23321"/>
            <a:ext cx="3586083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844062"/>
            <a:ext cx="2514600" cy="3941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257800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C00000"/>
                </a:solidFill>
              </a:rPr>
              <a:t>Messrs. Evan </a:t>
            </a:r>
            <a:r>
              <a:rPr lang="en-US" sz="3600" u="sng" dirty="0" err="1" smtClean="0">
                <a:solidFill>
                  <a:srgbClr val="C00000"/>
                </a:solidFill>
              </a:rPr>
              <a:t>Brunkow</a:t>
            </a:r>
            <a:r>
              <a:rPr lang="en-US" sz="3600" u="sng" dirty="0" smtClean="0">
                <a:solidFill>
                  <a:srgbClr val="C00000"/>
                </a:solidFill>
              </a:rPr>
              <a:t>, Herman Batelaan, and Eric Ryan Jones</a:t>
            </a:r>
            <a:endParaRPr 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How to make polarized electrons: NEA GaAs</a:t>
            </a:r>
            <a:endParaRPr lang="en-US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819400"/>
            <a:ext cx="3048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Direct band gap photonic excitation in GaAs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52972"/>
            <a:ext cx="7681796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5190657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V</a:t>
            </a:r>
            <a:r>
              <a:rPr lang="en-US" sz="2400" dirty="0" smtClean="0">
                <a:solidFill>
                  <a:srgbClr val="0070C0"/>
                </a:solidFill>
              </a:rPr>
              <a:t>alance </a:t>
            </a:r>
            <a:r>
              <a:rPr lang="en-US" sz="2400" dirty="0" smtClean="0">
                <a:solidFill>
                  <a:srgbClr val="0070C0"/>
                </a:solidFill>
              </a:rPr>
              <a:t>band (VB)/conduction band (CB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Zeeman diagram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97258" y="228600"/>
            <a:ext cx="6197484" cy="6374471"/>
            <a:chOff x="3022716" y="228599"/>
            <a:chExt cx="6197484" cy="63744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2716" y="228599"/>
              <a:ext cx="6121283" cy="63744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10200" y="685800"/>
              <a:ext cx="3810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5657" y="1219200"/>
              <a:ext cx="1269943" cy="281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3077697"/>
              <a:ext cx="2819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5943600" y="3962400"/>
            <a:ext cx="152400" cy="152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22716" y="2743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1" y="732639"/>
            <a:ext cx="5410199" cy="5668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43434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C00000"/>
                </a:solidFill>
              </a:rPr>
              <a:t>The state-of-the-art: Negative Electron Affinity (NEA) GaAs</a:t>
            </a:r>
          </a:p>
          <a:p>
            <a:endParaRPr lang="en-US" sz="2800" u="sng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u="sng" dirty="0" smtClean="0"/>
              <a:t>10</a:t>
            </a:r>
            <a:r>
              <a:rPr lang="en-US" sz="2800" u="sng" baseline="30000" dirty="0" smtClean="0"/>
              <a:t>-11</a:t>
            </a:r>
            <a:r>
              <a:rPr lang="en-US" sz="2800" u="sng" dirty="0" smtClean="0"/>
              <a:t> </a:t>
            </a:r>
            <a:r>
              <a:rPr lang="en-US" sz="2800" u="sng" dirty="0" err="1" smtClean="0"/>
              <a:t>Torr</a:t>
            </a:r>
            <a:endParaRPr lang="en-US" sz="28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u="sng" dirty="0" smtClean="0"/>
              <a:t>Extremely susceptible to contamination (e.g., CO</a:t>
            </a:r>
            <a:r>
              <a:rPr lang="en-US" sz="2800" u="sng" baseline="-25000" dirty="0" smtClean="0"/>
              <a:t>2</a:t>
            </a:r>
            <a:r>
              <a:rPr lang="en-US" sz="2800" u="sng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u="sng" dirty="0" smtClean="0"/>
              <a:t>Learning curve: 6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u="sng" dirty="0"/>
              <a:t>2</a:t>
            </a:r>
            <a:r>
              <a:rPr lang="en-US" sz="2800" u="sng" dirty="0" smtClean="0"/>
              <a:t> weeks (minimum) turnaround </a:t>
            </a:r>
          </a:p>
          <a:p>
            <a:endParaRPr lang="en-US" sz="2400" u="sng" dirty="0">
              <a:solidFill>
                <a:srgbClr val="C00000"/>
              </a:solidFill>
            </a:endParaRPr>
          </a:p>
          <a:p>
            <a:endParaRPr lang="en-US" sz="2400" u="sng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28956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716" y="228599"/>
            <a:ext cx="6121283" cy="63744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2716" y="2743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 smtClean="0">
                <a:solidFill>
                  <a:srgbClr val="C00000"/>
                </a:solidFill>
              </a:rPr>
              <a:t>Tips</a:t>
            </a:r>
            <a:r>
              <a:rPr lang="en-US" sz="4800" u="sng" dirty="0" smtClean="0">
                <a:solidFill>
                  <a:srgbClr val="C00000"/>
                </a:solidFill>
              </a:rPr>
              <a:t>! Field Emission!</a:t>
            </a:r>
            <a:endParaRPr lang="en-US" sz="4800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549" y="2133601"/>
            <a:ext cx="4267651" cy="3168838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 smtClean="0"/>
              <a:t>Tips are fast</a:t>
            </a:r>
          </a:p>
          <a:p>
            <a:r>
              <a:rPr lang="en-US" sz="4000" dirty="0" smtClean="0"/>
              <a:t>Tips are bright</a:t>
            </a:r>
          </a:p>
          <a:p>
            <a:r>
              <a:rPr lang="en-US" sz="4000" dirty="0" smtClean="0"/>
              <a:t>Magnetic field emission tips can be </a:t>
            </a:r>
            <a:r>
              <a:rPr lang="en-US" sz="4000" dirty="0" smtClean="0"/>
              <a:t>polarized (only CW sources to date)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99" y="1395743"/>
            <a:ext cx="5623501" cy="51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0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10066786" cy="4459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1112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smtClean="0">
                <a:solidFill>
                  <a:srgbClr val="C00000"/>
                </a:solidFill>
              </a:rPr>
              <a:t>REMPI: the condensed matter version!</a:t>
            </a:r>
            <a:endParaRPr lang="en-US" sz="5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How to make polarized electrons: NEA GaAs</a:t>
            </a:r>
            <a:endParaRPr lang="en-US" u="sng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819400"/>
            <a:ext cx="30480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 band gap photonic excitation in GaAs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52972"/>
            <a:ext cx="7681796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5190657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Valance band (VB)/conduction band (CB)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Zeeman diagram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3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296</Words>
  <Application>Microsoft Office PowerPoint</Application>
  <PresentationFormat>Widescreen</PresentationFormat>
  <Paragraphs>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Office Theme</vt:lpstr>
      <vt:lpstr>1_Office Theme</vt:lpstr>
      <vt:lpstr>A fast source of polarized electrons</vt:lpstr>
      <vt:lpstr>PowerPoint Presentation</vt:lpstr>
      <vt:lpstr>How to make polarized electrons: NEA GaAs</vt:lpstr>
      <vt:lpstr>PowerPoint Presentation</vt:lpstr>
      <vt:lpstr>PowerPoint Presentation</vt:lpstr>
      <vt:lpstr>PowerPoint Presentation</vt:lpstr>
      <vt:lpstr>Tips! Field Emission!</vt:lpstr>
      <vt:lpstr>PowerPoint Presentation</vt:lpstr>
      <vt:lpstr>How to make polarized electrons: NEA GaAs</vt:lpstr>
      <vt:lpstr>APPARATUS</vt:lpstr>
      <vt:lpstr>PowerPoint Presentation</vt:lpstr>
      <vt:lpstr>Mott polarimetry</vt:lpstr>
      <vt:lpstr>PowerPoint Presentation</vt:lpstr>
      <vt:lpstr>A GaAs “tip”</vt:lpstr>
      <vt:lpstr>Shards up close...</vt:lpstr>
      <vt:lpstr>PowerPoint Presentation</vt:lpstr>
      <vt:lpstr>Morphology and emission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tgay1</dc:creator>
  <cp:lastModifiedBy>Timothy Gay</cp:lastModifiedBy>
  <cp:revision>51</cp:revision>
  <dcterms:created xsi:type="dcterms:W3CDTF">2018-05-18T19:24:24Z</dcterms:created>
  <dcterms:modified xsi:type="dcterms:W3CDTF">2018-05-31T14:56:55Z</dcterms:modified>
</cp:coreProperties>
</file>