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34" autoAdjust="0"/>
  </p:normalViewPr>
  <p:slideViewPr>
    <p:cSldViewPr showGuides="1">
      <p:cViewPr>
        <p:scale>
          <a:sx n="66" d="100"/>
          <a:sy n="66" d="100"/>
        </p:scale>
        <p:origin x="-8736" y="-782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E8F20-582E-4C4F-AD37-C4846F18BCF2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0E65E-16F9-494D-ACA3-53F4EE5A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22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4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7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4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1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8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8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6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2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38CDF-FFCC-4AFA-8357-9D6F2416791F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0C5A-4A03-4856-BF49-1A9D154B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4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8292" y="22770704"/>
            <a:ext cx="10042108" cy="768608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6337788" y="30290208"/>
            <a:ext cx="1178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(a)                                                                             (b)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2530" y="11963400"/>
            <a:ext cx="12344400" cy="9538855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-45720" y="0"/>
            <a:ext cx="43982640" cy="29321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/>
          <p:cNvGrpSpPr>
            <a:grpSpLocks noChangeAspect="1"/>
          </p:cNvGrpSpPr>
          <p:nvPr/>
        </p:nvGrpSpPr>
        <p:grpSpPr>
          <a:xfrm>
            <a:off x="-45720" y="443139"/>
            <a:ext cx="43982640" cy="32322861"/>
            <a:chOff x="1371600" y="1357839"/>
            <a:chExt cx="41148000" cy="30239683"/>
          </a:xfrm>
        </p:grpSpPr>
        <p:sp>
          <p:nvSpPr>
            <p:cNvPr id="5" name="Rectangle 4"/>
            <p:cNvSpPr/>
            <p:nvPr/>
          </p:nvSpPr>
          <p:spPr>
            <a:xfrm>
              <a:off x="1371600" y="1594366"/>
              <a:ext cx="41148000" cy="2743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71600" y="4261366"/>
              <a:ext cx="41148000" cy="25146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438716" y="1835925"/>
              <a:ext cx="32918400" cy="1266939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pPr algn="ctr">
                <a:tabLst>
                  <a:tab pos="29443363" algn="l"/>
                </a:tabLst>
              </a:pPr>
              <a:r>
                <a:rPr lang="en-US" sz="8200" b="1" dirty="0" smtClean="0">
                  <a:solidFill>
                    <a:schemeClr val="bg1"/>
                  </a:solidFill>
                  <a:latin typeface="Palatino Linotype" pitchFamily="18" charset="0"/>
                </a:rPr>
                <a:t>Sub-Additivity in Electron Emission from </a:t>
              </a:r>
              <a:r>
                <a:rPr lang="en-US" sz="8200" b="1" dirty="0" err="1" smtClean="0">
                  <a:solidFill>
                    <a:schemeClr val="bg1"/>
                  </a:solidFill>
                  <a:latin typeface="Palatino Linotype" pitchFamily="18" charset="0"/>
                </a:rPr>
                <a:t>GaAs</a:t>
              </a:r>
              <a:endParaRPr lang="en-US" sz="8200" b="1" dirty="0">
                <a:latin typeface="Palatino Linotype" pitchFamily="18" charset="0"/>
              </a:endParaRP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2743200" y="4730669"/>
              <a:ext cx="38404800" cy="1583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6000" b="1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E</a:t>
              </a:r>
              <a:r>
                <a:rPr kumimoji="0" lang="en-US" sz="6000" b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.</a:t>
              </a:r>
              <a:r>
                <a:rPr kumimoji="0" lang="en-US" sz="6000" b="1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 Brunkow</a:t>
              </a:r>
              <a:r>
                <a:rPr kumimoji="0" lang="en-US" sz="6000" b="1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6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, N. B. Clayburn</a:t>
              </a:r>
              <a:r>
                <a:rPr kumimoji="0" lang="en-US" sz="60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6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, </a:t>
              </a:r>
              <a:r>
                <a:rPr lang="en-US" sz="6000" b="1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M. Becker</a:t>
              </a:r>
              <a:r>
                <a:rPr lang="en-US" sz="6000" b="1" baseline="30000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6000" b="1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, E. Jones</a:t>
              </a:r>
              <a:r>
                <a:rPr lang="en-US" sz="6000" b="1" baseline="30000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6000" b="1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, H. Batelaan</a:t>
              </a:r>
              <a:r>
                <a:rPr lang="en-US" sz="6000" b="1" baseline="30000" dirty="0" smtClean="0">
                  <a:solidFill>
                    <a:schemeClr val="bg1"/>
                  </a:solidFill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en-US" sz="6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, and T. J. Gay</a:t>
              </a:r>
              <a:r>
                <a:rPr kumimoji="0" lang="en-US" sz="60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alatino Linotype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0" i="1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1 </a:t>
              </a:r>
              <a:r>
                <a:rPr kumimoji="0" lang="en-US" sz="4400" b="0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Palatino Linotype" pitchFamily="18" charset="0"/>
                  <a:ea typeface="Calibri" pitchFamily="34" charset="0"/>
                  <a:cs typeface="Times New Roman" pitchFamily="18" charset="0"/>
                </a:rPr>
                <a:t>Department of Physics and Astronomy, University of Nebraska, Lincoln, NE 68588-0299 </a:t>
              </a:r>
              <a:endParaRPr kumimoji="0" lang="en-US" sz="4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alatino Linotype" pitchFamily="18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74520" y="8514455"/>
              <a:ext cx="12801600" cy="6996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smtClean="0">
                  <a:latin typeface="Palatino Linotype" pitchFamily="18" charset="0"/>
                  <a:cs typeface="Arial" pitchFamily="34" charset="0"/>
                </a:rPr>
                <a:t>We have shown in the past that when two spatially overlapped, but temporally delayed laser pulses are incident on a sharp feature of </a:t>
              </a:r>
              <a:r>
                <a:rPr lang="en-US" sz="4000" dirty="0" err="1" smtClean="0">
                  <a:latin typeface="Palatino Linotype" pitchFamily="18" charset="0"/>
                  <a:cs typeface="Arial" pitchFamily="34" charset="0"/>
                </a:rPr>
                <a:t>GaAs</a:t>
              </a:r>
              <a:r>
                <a:rPr lang="en-US" sz="4000" dirty="0" smtClean="0">
                  <a:latin typeface="Palatino Linotype" pitchFamily="18" charset="0"/>
                  <a:cs typeface="Arial" pitchFamily="34" charset="0"/>
                </a:rPr>
                <a:t>, the crystal emits fewer electrons than the two pulses would have emitted by themselves, even if the pulses are delayed by up to significant fractions of a ns [1,2]. We refer to this phenomena as “sub-additivity”. The electron emission is proportional to I</a:t>
              </a:r>
              <a:r>
                <a:rPr lang="en-US" sz="4000" baseline="30000" dirty="0" smtClean="0">
                  <a:latin typeface="Palatino Linotype" pitchFamily="18" charset="0"/>
                  <a:cs typeface="Arial" pitchFamily="34" charset="0"/>
                </a:rPr>
                <a:t>3</a:t>
              </a:r>
              <a:r>
                <a:rPr lang="en-US" sz="4000" dirty="0">
                  <a:latin typeface="Palatino Linotype" pitchFamily="18" charset="0"/>
                  <a:cs typeface="Arial" pitchFamily="34" charset="0"/>
                </a:rPr>
                <a:t> </a:t>
              </a:r>
              <a:r>
                <a:rPr lang="en-US" sz="4000" dirty="0" smtClean="0">
                  <a:latin typeface="Palatino Linotype" pitchFamily="18" charset="0"/>
                  <a:cs typeface="Arial" pitchFamily="34" charset="0"/>
                </a:rPr>
                <a:t>for our measurements, where I is the laser intensity. We present evidence that sub-additivity occurs due to electrons being excited to the conduction band by the first pulse. We also present our evidence for why we believe this is a fast process.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781309" y="8713759"/>
              <a:ext cx="12801600" cy="4751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smtClean="0">
                  <a:latin typeface="Palatino Linotype" pitchFamily="18" charset="0"/>
                </a:rPr>
                <a:t>To show that sub-additivity is caused by the occupation of the excited state, we aligned a CW laser to be co-linear with the pulsed laser. This allowed electrons to be continuously filling the excited state. Figure 3 shows how our sub-additivity becomes more negative as the excited state is more and more populated by the increasing power of the CW laser.</a:t>
              </a:r>
              <a:endParaRPr lang="en-US" sz="4000" dirty="0">
                <a:latin typeface="Palatino Linotype" pitchFamily="18" charset="0"/>
              </a:endParaRPr>
            </a:p>
            <a:p>
              <a:endParaRPr lang="en-US" sz="4400" dirty="0">
                <a:latin typeface="Palatino Linotype" pitchFamily="18" charset="0"/>
                <a:cs typeface="Arial" pitchFamily="34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874520" y="1940917"/>
              <a:ext cx="5135880" cy="1406674"/>
              <a:chOff x="1199746" y="-199589"/>
              <a:chExt cx="5268654" cy="1443040"/>
            </a:xfrm>
            <a:solidFill>
              <a:srgbClr val="0070C0"/>
            </a:solidFill>
          </p:grpSpPr>
          <p:pic>
            <p:nvPicPr>
              <p:cNvPr id="12" name="Picture 2" descr="http://ucomm.unl.edu/resources/downloads/2009_logos/R-N_icon/R-N_png/R-N_4c_r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99746" y="-199588"/>
                <a:ext cx="1643460" cy="1443039"/>
              </a:xfrm>
              <a:prstGeom prst="rect">
                <a:avLst/>
              </a:prstGeom>
              <a:grpFill/>
              <a:extLst/>
            </p:spPr>
          </p:pic>
          <p:pic>
            <p:nvPicPr>
              <p:cNvPr id="13" name="Picture 4" descr="http://ucomm.unl.edu/resources/downloads/2009_logos/R-UNL_logo/R-UNL_png/R-UNL_white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3206" y="-199589"/>
                <a:ext cx="3625194" cy="1443038"/>
              </a:xfrm>
              <a:prstGeom prst="rect">
                <a:avLst/>
              </a:prstGeom>
              <a:grpFill/>
              <a:extLst/>
            </p:spPr>
          </p:pic>
        </p:grp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371600" y="1594366"/>
              <a:ext cx="41148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891048" y="24211816"/>
              <a:ext cx="12801600" cy="2965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smtClean="0">
                  <a:latin typeface="Palatino Linotype" pitchFamily="18" charset="0"/>
                </a:rPr>
                <a:t>Our next step will be to measure the polarization of the emitted electrons using a Mott </a:t>
              </a:r>
              <a:r>
                <a:rPr lang="en-US" sz="4000" dirty="0" err="1" smtClean="0">
                  <a:latin typeface="Palatino Linotype" pitchFamily="18" charset="0"/>
                </a:rPr>
                <a:t>polarimeter</a:t>
              </a:r>
              <a:r>
                <a:rPr lang="en-US" sz="4000" dirty="0" smtClean="0">
                  <a:latin typeface="Palatino Linotype" pitchFamily="18" charset="0"/>
                </a:rPr>
                <a:t> to see if the interaction with the excited state is in fact causing an electron polarization. If there is a polarization, we can then start tests to measure how fast the emission process is.</a:t>
              </a:r>
              <a:endParaRPr lang="en-US" sz="4000" dirty="0">
                <a:latin typeface="Palatino Linotype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032200" y="29207615"/>
              <a:ext cx="12801600" cy="2389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 smtClean="0">
                  <a:latin typeface="Palatino Linotype" pitchFamily="18" charset="0"/>
                </a:rPr>
                <a:t>[1] E. </a:t>
              </a:r>
              <a:r>
                <a:rPr lang="en-US" sz="4000" dirty="0" err="1" smtClean="0">
                  <a:latin typeface="Palatino Linotype" pitchFamily="18" charset="0"/>
                </a:rPr>
                <a:t>Brunkow</a:t>
              </a:r>
              <a:r>
                <a:rPr lang="en-US" sz="4000" dirty="0" smtClean="0">
                  <a:latin typeface="Palatino Linotype" pitchFamily="18" charset="0"/>
                </a:rPr>
                <a:t> </a:t>
              </a:r>
              <a:r>
                <a:rPr lang="en-US" sz="4000" i="1" dirty="0" smtClean="0">
                  <a:latin typeface="Palatino Linotype" pitchFamily="18" charset="0"/>
                </a:rPr>
                <a:t>et al</a:t>
              </a:r>
              <a:r>
                <a:rPr lang="en-US" sz="4000" dirty="0" smtClean="0">
                  <a:latin typeface="Palatino Linotype" pitchFamily="18" charset="0"/>
                </a:rPr>
                <a:t>., Bull. Am. Phys. Soc., </a:t>
              </a:r>
              <a:r>
                <a:rPr lang="en-US" sz="4000" b="1" dirty="0" smtClean="0">
                  <a:latin typeface="Palatino Linotype" pitchFamily="18" charset="0"/>
                </a:rPr>
                <a:t>58</a:t>
              </a:r>
              <a:r>
                <a:rPr lang="en-US" sz="4000" dirty="0" smtClean="0">
                  <a:latin typeface="Palatino Linotype" pitchFamily="18" charset="0"/>
                </a:rPr>
                <a:t>, 38 (2013).</a:t>
              </a:r>
              <a:endParaRPr lang="en-US" sz="4000" dirty="0">
                <a:latin typeface="Palatino Linotype" pitchFamily="18" charset="0"/>
              </a:endParaRPr>
            </a:p>
            <a:p>
              <a:pPr algn="just"/>
              <a:r>
                <a:rPr lang="en-US" sz="4000" dirty="0" smtClean="0">
                  <a:latin typeface="Palatino Linotype" pitchFamily="18" charset="0"/>
                </a:rPr>
                <a:t>[2] E. </a:t>
              </a:r>
              <a:r>
                <a:rPr lang="en-US" sz="4000" dirty="0" err="1" smtClean="0">
                  <a:latin typeface="Palatino Linotype" pitchFamily="18" charset="0"/>
                </a:rPr>
                <a:t>Brunkow</a:t>
              </a:r>
              <a:r>
                <a:rPr lang="en-US" sz="4000" dirty="0" smtClean="0">
                  <a:latin typeface="Palatino Linotype" pitchFamily="18" charset="0"/>
                </a:rPr>
                <a:t> </a:t>
              </a:r>
              <a:r>
                <a:rPr lang="en-US" sz="4000" i="1" dirty="0" smtClean="0">
                  <a:latin typeface="Palatino Linotype" pitchFamily="18" charset="0"/>
                </a:rPr>
                <a:t>et al</a:t>
              </a:r>
              <a:r>
                <a:rPr lang="en-US" sz="4000" dirty="0" smtClean="0">
                  <a:latin typeface="Palatino Linotype" pitchFamily="18" charset="0"/>
                </a:rPr>
                <a:t>., Bull. Am. Phys. Soc., </a:t>
              </a:r>
              <a:r>
                <a:rPr lang="en-US" sz="4000" b="1" dirty="0" smtClean="0">
                  <a:latin typeface="Palatino Linotype" pitchFamily="18" charset="0"/>
                </a:rPr>
                <a:t>60</a:t>
              </a:r>
              <a:r>
                <a:rPr lang="en-US" sz="4000" dirty="0" smtClean="0">
                  <a:latin typeface="Palatino Linotype" pitchFamily="18" charset="0"/>
                </a:rPr>
                <a:t>,182 (2015).</a:t>
              </a:r>
            </a:p>
            <a:p>
              <a:pPr algn="just"/>
              <a:r>
                <a:rPr lang="en-US" sz="4000" dirty="0" smtClean="0">
                  <a:latin typeface="Palatino Linotype" pitchFamily="18" charset="0"/>
                </a:rPr>
                <a:t>*Funding: NSF PHY-1505794, NSF </a:t>
              </a:r>
              <a:r>
                <a:rPr lang="en-US" sz="4000" dirty="0" err="1" smtClean="0">
                  <a:latin typeface="Palatino Linotype" pitchFamily="18" charset="0"/>
                </a:rPr>
                <a:t>EPSCoR</a:t>
              </a:r>
              <a:r>
                <a:rPr lang="en-US" sz="4000" dirty="0" smtClean="0">
                  <a:latin typeface="Palatino Linotype" pitchFamily="18" charset="0"/>
                </a:rPr>
                <a:t> Grant IIA-1430519, and NSF PHY-1306565.</a:t>
              </a:r>
              <a:endParaRPr lang="en-US" sz="4000" dirty="0">
                <a:latin typeface="Palatino Linotype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74520" y="7080766"/>
              <a:ext cx="12801600" cy="1107996"/>
            </a:xfrm>
            <a:prstGeom prst="rect">
              <a:avLst/>
            </a:prstGeom>
            <a:solidFill>
              <a:srgbClr val="0070C0"/>
            </a:solidFill>
            <a:ln w="152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chemeClr val="bg1"/>
                  </a:solidFill>
                  <a:latin typeface="Palatino Linotype" pitchFamily="18" charset="0"/>
                </a:rPr>
                <a:t>Introduction</a:t>
              </a:r>
              <a:endParaRPr lang="en-US" sz="6600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4520" y="15732827"/>
              <a:ext cx="12801600" cy="1036587"/>
            </a:xfrm>
            <a:prstGeom prst="rect">
              <a:avLst/>
            </a:prstGeom>
            <a:solidFill>
              <a:srgbClr val="0070C0"/>
            </a:solidFill>
            <a:ln w="152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chemeClr val="bg1"/>
                  </a:solidFill>
                  <a:latin typeface="Palatino Linotype" pitchFamily="18" charset="0"/>
                </a:rPr>
                <a:t>Fast Process</a:t>
              </a:r>
              <a:endParaRPr lang="en-US" sz="6600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891048" y="7253658"/>
              <a:ext cx="12801600" cy="1036587"/>
            </a:xfrm>
            <a:prstGeom prst="rect">
              <a:avLst/>
            </a:prstGeom>
            <a:solidFill>
              <a:srgbClr val="0070C0"/>
            </a:solidFill>
            <a:ln w="152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chemeClr val="bg1"/>
                  </a:solidFill>
                  <a:latin typeface="Palatino Linotype" pitchFamily="18" charset="0"/>
                </a:rPr>
                <a:t>Excited State Interaction</a:t>
              </a:r>
              <a:endParaRPr lang="en-US" sz="6600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032200" y="22757688"/>
              <a:ext cx="12801600" cy="1036587"/>
            </a:xfrm>
            <a:prstGeom prst="rect">
              <a:avLst/>
            </a:prstGeom>
            <a:solidFill>
              <a:srgbClr val="0070C0"/>
            </a:solidFill>
            <a:ln w="152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chemeClr val="bg1"/>
                  </a:solidFill>
                  <a:latin typeface="Palatino Linotype" pitchFamily="18" charset="0"/>
                </a:rPr>
                <a:t>Next Steps</a:t>
              </a:r>
              <a:endParaRPr lang="en-US" sz="6600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032200" y="27780544"/>
              <a:ext cx="12801600" cy="1107996"/>
            </a:xfrm>
            <a:prstGeom prst="rect">
              <a:avLst/>
            </a:prstGeom>
            <a:solidFill>
              <a:srgbClr val="0070C0"/>
            </a:solidFill>
            <a:ln w="152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chemeClr val="bg1"/>
                  </a:solidFill>
                  <a:latin typeface="Palatino Linotype" pitchFamily="18" charset="0"/>
                </a:rPr>
                <a:t>References</a:t>
              </a:r>
              <a:endParaRPr lang="en-US" sz="6600" dirty="0">
                <a:solidFill>
                  <a:schemeClr val="bg1"/>
                </a:solidFill>
                <a:latin typeface="Palatino Linotype" pitchFamily="18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1371600" y="1594366"/>
              <a:ext cx="41148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14"/>
            <p:cNvSpPr>
              <a:spLocks noChangeArrowheads="1"/>
            </p:cNvSpPr>
            <p:nvPr/>
          </p:nvSpPr>
          <p:spPr bwMode="auto">
            <a:xfrm>
              <a:off x="1371600" y="1594366"/>
              <a:ext cx="41148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1371600" y="1594366"/>
              <a:ext cx="41148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1371600" y="1594366"/>
              <a:ext cx="41148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pic>
          <p:nvPicPr>
            <p:cNvPr id="27" name="Picture 42" descr="https://www.nsf.gov/images/logos/nsf1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99" b="98802" l="0" r="100000">
                          <a14:foregroundMark x1="30723" y1="47904" x2="30723" y2="47904"/>
                          <a14:foregroundMark x1="32530" y1="50299" x2="32530" y2="50299"/>
                          <a14:foregroundMark x1="34940" y1="53293" x2="34940" y2="53293"/>
                          <a14:foregroundMark x1="37349" y1="56287" x2="37349" y2="56287"/>
                          <a14:foregroundMark x1="26506" y1="44311" x2="26506" y2="44311"/>
                          <a14:foregroundMark x1="21687" y1="61078" x2="21687" y2="61078"/>
                          <a14:foregroundMark x1="37952" y1="39521" x2="37952" y2="39521"/>
                          <a14:foregroundMark x1="46988" y1="45509" x2="46988" y2="45509"/>
                          <a14:foregroundMark x1="57831" y1="40120" x2="57831" y2="40120"/>
                          <a14:foregroundMark x1="52410" y1="50299" x2="52410" y2="50299"/>
                          <a14:foregroundMark x1="45181" y1="59281" x2="45181" y2="59281"/>
                          <a14:foregroundMark x1="68675" y1="55090" x2="68675" y2="55090"/>
                          <a14:foregroundMark x1="67470" y1="58683" x2="67470" y2="58683"/>
                          <a14:foregroundMark x1="68072" y1="50898" x2="68072" y2="50898"/>
                          <a14:foregroundMark x1="68072" y1="46108" x2="68072" y2="46108"/>
                          <a14:foregroundMark x1="74699" y1="49701" x2="74699" y2="49701"/>
                          <a14:foregroundMark x1="80120" y1="40719" x2="80120" y2="407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28600" y="1357839"/>
              <a:ext cx="2209800" cy="2223113"/>
            </a:xfrm>
            <a:prstGeom prst="rect">
              <a:avLst/>
            </a:prstGeom>
            <a:noFill/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/>
                <p:cNvSpPr/>
                <p:nvPr/>
              </p:nvSpPr>
              <p:spPr>
                <a:xfrm>
                  <a:off x="1874520" y="16983281"/>
                  <a:ext cx="12801600" cy="143147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Figure 1 shows our setup for measuring the sub-additivity. We define sub-additivity as </a:t>
                  </a:r>
                  <a14:m>
                    <m:oMath xmlns:m="http://schemas.openxmlformats.org/officeDocument/2006/math">
                      <m:r>
                        <a:rPr lang="en-US" sz="4000" b="0" i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𝐴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𝑏𝑜𝑡h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𝑃𝑢𝑚𝑝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𝑃𝑟𝑜𝑏𝑒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𝑃𝑢𝑚𝑝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𝑃𝑟𝑜𝑏𝑒</m:t>
                              </m:r>
                            </m:sub>
                          </m:sSub>
                        </m:den>
                      </m:f>
                    </m:oMath>
                  </a14:m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, where S is the number of electrons counted when both beams, only the pump beam, or only the probe beam are incident on the </a:t>
                  </a:r>
                  <a:r>
                    <a:rPr lang="en-US" sz="4000" dirty="0" err="1" smtClean="0">
                      <a:latin typeface="Palatino Linotype" pitchFamily="18" charset="0"/>
                      <a:cs typeface="Arial" pitchFamily="34" charset="0"/>
                    </a:rPr>
                    <a:t>GaAs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.</a:t>
                  </a:r>
                </a:p>
                <a:p>
                  <a:pPr algn="just"/>
                  <a:endParaRPr lang="en-US" sz="4000" dirty="0" smtClean="0">
                    <a:latin typeface="Palatino Linotype" pitchFamily="18" charset="0"/>
                    <a:cs typeface="Arial" pitchFamily="34" charset="0"/>
                  </a:endParaRPr>
                </a:p>
                <a:p>
                  <a:pPr algn="just"/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Figure 2a shows a schematic of the </a:t>
                  </a:r>
                  <a:r>
                    <a:rPr lang="en-US" sz="4000" dirty="0" err="1" smtClean="0">
                      <a:latin typeface="Palatino Linotype" pitchFamily="18" charset="0"/>
                      <a:cs typeface="Arial" pitchFamily="34" charset="0"/>
                    </a:rPr>
                    <a:t>GaAs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 energy levels. We believe that the exponent of the intensity dependence for our intensities comes from the three photons needed to emit an electron from the excited state. </a:t>
                  </a:r>
                </a:p>
                <a:p>
                  <a:pPr algn="just"/>
                  <a:endParaRPr lang="en-US" sz="4000" dirty="0" smtClean="0">
                    <a:latin typeface="Palatino Linotype" pitchFamily="18" charset="0"/>
                    <a:cs typeface="Arial" pitchFamily="34" charset="0"/>
                  </a:endParaRPr>
                </a:p>
                <a:p>
                  <a:pPr algn="just"/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If the process is slow (&gt;1ns), we would calculate a value for each S based on the emission rate of electrons as a function of total laser intensity incident on the crystal. For </a:t>
                  </a:r>
                  <a:r>
                    <a:rPr lang="en-US" sz="4000" dirty="0" err="1" smtClean="0">
                      <a:latin typeface="Palatino Linotype" pitchFamily="18" charset="0"/>
                      <a:cs typeface="Arial" pitchFamily="34" charset="0"/>
                    </a:rPr>
                    <a:t>S</a:t>
                  </a:r>
                  <a:r>
                    <a:rPr lang="en-US" sz="4000" baseline="-25000" dirty="0" err="1" smtClean="0">
                      <a:latin typeface="Palatino Linotype" pitchFamily="18" charset="0"/>
                      <a:cs typeface="Arial" pitchFamily="34" charset="0"/>
                    </a:rPr>
                    <a:t>both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, the emission rate would be proportional to (2I)</a:t>
                  </a:r>
                  <a:r>
                    <a:rPr lang="en-US" sz="4000" baseline="30000" dirty="0" smtClean="0">
                      <a:latin typeface="Palatino Linotype" pitchFamily="18" charset="0"/>
                      <a:cs typeface="Arial" pitchFamily="34" charset="0"/>
                    </a:rPr>
                    <a:t>3</a:t>
                  </a:r>
                  <a:r>
                    <a:rPr lang="en-US" sz="4000" dirty="0">
                      <a:latin typeface="Palatino Linotype" pitchFamily="18" charset="0"/>
                      <a:cs typeface="Arial" pitchFamily="34" charset="0"/>
                    </a:rPr>
                    <a:t> 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since there are two pulses incident. The other values of S would be proportional to I</a:t>
                  </a:r>
                  <a:r>
                    <a:rPr lang="en-US" sz="4000" baseline="30000" dirty="0" smtClean="0">
                      <a:latin typeface="Palatino Linotype" pitchFamily="18" charset="0"/>
                      <a:cs typeface="Arial" pitchFamily="34" charset="0"/>
                    </a:rPr>
                    <a:t>3</a:t>
                  </a:r>
                  <a:r>
                    <a:rPr lang="en-US" sz="4000" dirty="0">
                      <a:latin typeface="Palatino Linotype" pitchFamily="18" charset="0"/>
                      <a:cs typeface="Arial" pitchFamily="34" charset="0"/>
                    </a:rPr>
                    <a:t> 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since each has only a single incident pulse. This gives us a value for A that is positive for all delays above 200fs.</a:t>
                  </a:r>
                </a:p>
                <a:p>
                  <a:pPr algn="just"/>
                  <a:endParaRPr lang="en-US" sz="4000" dirty="0" smtClean="0">
                    <a:latin typeface="Palatino Linotype" pitchFamily="18" charset="0"/>
                    <a:cs typeface="Arial" pitchFamily="34" charset="0"/>
                  </a:endParaRPr>
                </a:p>
                <a:p>
                  <a:pPr algn="just"/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If </a:t>
                  </a:r>
                  <a:r>
                    <a:rPr lang="en-US" sz="4000" dirty="0">
                      <a:latin typeface="Palatino Linotype" pitchFamily="18" charset="0"/>
                      <a:cs typeface="Arial" pitchFamily="34" charset="0"/>
                    </a:rPr>
                    <a:t>the emission process is faster than the pump-probe 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pulse </a:t>
                  </a:r>
                  <a:r>
                    <a:rPr lang="en-US" sz="4000" dirty="0">
                      <a:latin typeface="Palatino Linotype" pitchFamily="18" charset="0"/>
                      <a:cs typeface="Arial" pitchFamily="34" charset="0"/>
                    </a:rPr>
                    <a:t>delay, A would be 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zero </a:t>
                  </a:r>
                  <a:r>
                    <a:rPr lang="en-US" sz="4000" dirty="0">
                      <a:latin typeface="Palatino Linotype" pitchFamily="18" charset="0"/>
                      <a:cs typeface="Arial" pitchFamily="34" charset="0"/>
                    </a:rPr>
                    <a:t>since S(2I)=2S(I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). This would imply that when each pulse reaches the crystal, the </a:t>
                  </a:r>
                  <a:r>
                    <a:rPr lang="en-US" sz="4000" dirty="0" err="1" smtClean="0">
                      <a:latin typeface="Palatino Linotype" pitchFamily="18" charset="0"/>
                      <a:cs typeface="Arial" pitchFamily="34" charset="0"/>
                    </a:rPr>
                    <a:t>GaAs</a:t>
                  </a:r>
                  <a:r>
                    <a:rPr lang="en-US" sz="4000" dirty="0" smtClean="0">
                      <a:latin typeface="Palatino Linotype" pitchFamily="18" charset="0"/>
                      <a:cs typeface="Arial" pitchFamily="34" charset="0"/>
                    </a:rPr>
                    <a:t> is in the same condition as if it had not been </a:t>
                  </a:r>
                  <a:r>
                    <a:rPr lang="en-US" sz="4000" smtClean="0">
                      <a:latin typeface="Palatino Linotype" pitchFamily="18" charset="0"/>
                      <a:cs typeface="Arial" pitchFamily="34" charset="0"/>
                    </a:rPr>
                    <a:t>hit </a:t>
                  </a:r>
                  <a:r>
                    <a:rPr lang="en-US" sz="4000" smtClean="0">
                      <a:latin typeface="Palatino Linotype" pitchFamily="18" charset="0"/>
                      <a:cs typeface="Arial" pitchFamily="34" charset="0"/>
                    </a:rPr>
                    <a:t>by previous pulses.</a:t>
                  </a:r>
                  <a:endParaRPr lang="en-US" sz="4000" dirty="0">
                    <a:latin typeface="Palatino Linotype" pitchFamily="18" charset="0"/>
                    <a:cs typeface="Arial" pitchFamily="34" charset="0"/>
                  </a:endParaRPr>
                </a:p>
              </p:txBody>
            </p:sp>
          </mc:Choice>
          <mc:Fallback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4520" y="16983281"/>
                  <a:ext cx="12801600" cy="1431479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604" t="-717" r="-1604" b="-7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/>
            <p:cNvSpPr txBox="1"/>
            <p:nvPr/>
          </p:nvSpPr>
          <p:spPr>
            <a:xfrm>
              <a:off x="29074498" y="20761597"/>
              <a:ext cx="12801600" cy="1641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600" i="1" dirty="0" smtClean="0">
                  <a:latin typeface="Palatino Linotype" pitchFamily="18" charset="0"/>
                  <a:ea typeface="Calibri"/>
                  <a:cs typeface="Times New Roman"/>
                </a:rPr>
                <a:t>Fig. 3. CW laser aligned collinearly with pulsed laser. As the CW power increases, the sub-additivity becomes more negative due to more electrons being pumped to the excited state.</a:t>
              </a:r>
              <a:endParaRPr lang="en-US" sz="3600" i="1" dirty="0">
                <a:latin typeface="Palatino Linotype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544800" y="30347592"/>
              <a:ext cx="12801600" cy="1122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Palatino Linotype" pitchFamily="18" charset="0"/>
                  <a:cs typeface="Arial" pitchFamily="34" charset="0"/>
                </a:rPr>
                <a:t>Fig. </a:t>
              </a:r>
              <a:r>
                <a:rPr lang="en-US" sz="3600" i="1" dirty="0">
                  <a:latin typeface="Palatino Linotype" pitchFamily="18" charset="0"/>
                  <a:cs typeface="Arial" pitchFamily="34" charset="0"/>
                </a:rPr>
                <a:t>2</a:t>
              </a:r>
              <a:r>
                <a:rPr lang="en-US" sz="3600" i="1" dirty="0" smtClean="0">
                  <a:latin typeface="Palatino Linotype" pitchFamily="18" charset="0"/>
                  <a:cs typeface="Arial" pitchFamily="34" charset="0"/>
                </a:rPr>
                <a:t>a.  Diagram of </a:t>
              </a:r>
              <a:r>
                <a:rPr lang="en-US" sz="3600" i="1" dirty="0" err="1" smtClean="0">
                  <a:latin typeface="Palatino Linotype" pitchFamily="18" charset="0"/>
                  <a:cs typeface="Arial" pitchFamily="34" charset="0"/>
                </a:rPr>
                <a:t>GaAs</a:t>
              </a:r>
              <a:r>
                <a:rPr lang="en-US" sz="3600" i="1" dirty="0" smtClean="0">
                  <a:latin typeface="Palatino Linotype" pitchFamily="18" charset="0"/>
                  <a:cs typeface="Arial" pitchFamily="34" charset="0"/>
                </a:rPr>
                <a:t> energy levels. (b) Experimental data showing that A goes below zero for delays between 200fs and 1ns.</a:t>
              </a:r>
              <a:endParaRPr lang="en-US" sz="3600" i="1" dirty="0">
                <a:latin typeface="Palatino Linotype" pitchFamily="18" charset="0"/>
                <a:cs typeface="Arial" pitchFamily="34" charset="0"/>
              </a:endParaRPr>
            </a:p>
          </p:txBody>
        </p:sp>
      </p:grpSp>
      <p:pic>
        <p:nvPicPr>
          <p:cNvPr id="41" name="Picture 40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4200" y="23111295"/>
            <a:ext cx="5835671" cy="6773136"/>
          </a:xfrm>
          <a:prstGeom prst="rect">
            <a:avLst/>
          </a:prstGeom>
          <a:noFill/>
        </p:spPr>
      </p:pic>
      <p:pic>
        <p:nvPicPr>
          <p:cNvPr id="42" name="Picture 41"/>
          <p:cNvPicPr/>
          <p:nvPr/>
        </p:nvPicPr>
        <p:blipFill>
          <a:blip r:embed="rId10"/>
          <a:stretch>
            <a:fillRect/>
          </a:stretch>
        </p:blipFill>
        <p:spPr>
          <a:xfrm>
            <a:off x="16840200" y="12423719"/>
            <a:ext cx="9374088" cy="50260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3" name="TextBox 42"/>
          <p:cNvSpPr txBox="1"/>
          <p:nvPr/>
        </p:nvSpPr>
        <p:spPr>
          <a:xfrm>
            <a:off x="14916884" y="18203882"/>
            <a:ext cx="136834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 smtClean="0">
                <a:latin typeface="Palatino Linotype" panose="02040502050505030304" pitchFamily="18" charset="0"/>
                <a:cs typeface="Arial" pitchFamily="34" charset="0"/>
              </a:rPr>
              <a:t>Fig. 1. </a:t>
            </a:r>
            <a:r>
              <a:rPr lang="en-US" sz="3600" i="1" dirty="0">
                <a:latin typeface="Palatino Linotype" panose="02040502050505030304" pitchFamily="18" charset="0"/>
              </a:rPr>
              <a:t>Experimental setup. Pulses pass through a 50/50 </a:t>
            </a:r>
            <a:r>
              <a:rPr lang="en-US" sz="3600" i="1" dirty="0" err="1">
                <a:latin typeface="Palatino Linotype" panose="02040502050505030304" pitchFamily="18" charset="0"/>
              </a:rPr>
              <a:t>beamsplitter</a:t>
            </a:r>
            <a:r>
              <a:rPr lang="en-US" sz="3600" i="1" dirty="0">
                <a:latin typeface="Palatino Linotype" panose="02040502050505030304" pitchFamily="18" charset="0"/>
              </a:rPr>
              <a:t> (BS) which sends each half along a different path, one of which has a variable path </a:t>
            </a:r>
            <a:r>
              <a:rPr lang="en-US" sz="3600" i="1" dirty="0" smtClean="0">
                <a:latin typeface="Palatino Linotype" panose="02040502050505030304" pitchFamily="18" charset="0"/>
              </a:rPr>
              <a:t>length. </a:t>
            </a:r>
            <a:r>
              <a:rPr lang="en-US" sz="3600" i="1" dirty="0">
                <a:latin typeface="Palatino Linotype" panose="02040502050505030304" pitchFamily="18" charset="0"/>
              </a:rPr>
              <a:t>The two halves are then recombined co-linearly using </a:t>
            </a:r>
            <a:r>
              <a:rPr lang="en-US" sz="3600" i="1" dirty="0" smtClean="0">
                <a:latin typeface="Palatino Linotype" panose="02040502050505030304" pitchFamily="18" charset="0"/>
              </a:rPr>
              <a:t>mirrors </a:t>
            </a:r>
            <a:r>
              <a:rPr lang="en-US" sz="3600" i="1" dirty="0">
                <a:latin typeface="Palatino Linotype" panose="02040502050505030304" pitchFamily="18" charset="0"/>
              </a:rPr>
              <a:t>(M) and another </a:t>
            </a:r>
            <a:r>
              <a:rPr lang="en-US" sz="3600" i="1" dirty="0" smtClean="0">
                <a:latin typeface="Palatino Linotype" panose="02040502050505030304" pitchFamily="18" charset="0"/>
              </a:rPr>
              <a:t>BS. </a:t>
            </a:r>
            <a:r>
              <a:rPr lang="en-US" sz="3600" i="1" dirty="0">
                <a:latin typeface="Palatino Linotype" panose="02040502050505030304" pitchFamily="18" charset="0"/>
              </a:rPr>
              <a:t>The recombined beam passes through a half-wave plate (λ/2) and a linear polarizer (LP</a:t>
            </a:r>
            <a:r>
              <a:rPr lang="en-US" sz="3600" i="1" dirty="0" smtClean="0">
                <a:latin typeface="Palatino Linotype" panose="02040502050505030304" pitchFamily="18" charset="0"/>
              </a:rPr>
              <a:t>). The </a:t>
            </a:r>
            <a:r>
              <a:rPr lang="en-US" sz="3600" i="1" dirty="0">
                <a:latin typeface="Palatino Linotype" panose="02040502050505030304" pitchFamily="18" charset="0"/>
              </a:rPr>
              <a:t>pulses are sent into the vacuum chamber </a:t>
            </a:r>
            <a:r>
              <a:rPr lang="en-US" sz="3600" i="1" dirty="0" smtClean="0">
                <a:latin typeface="Palatino Linotype" panose="02040502050505030304" pitchFamily="18" charset="0"/>
              </a:rPr>
              <a:t>and </a:t>
            </a:r>
            <a:r>
              <a:rPr lang="en-US" sz="3600" i="1" dirty="0">
                <a:latin typeface="Palatino Linotype" panose="02040502050505030304" pitchFamily="18" charset="0"/>
              </a:rPr>
              <a:t>focused onto a </a:t>
            </a:r>
            <a:r>
              <a:rPr lang="en-US" sz="3600" i="1" dirty="0" err="1">
                <a:latin typeface="Palatino Linotype" panose="02040502050505030304" pitchFamily="18" charset="0"/>
              </a:rPr>
              <a:t>GaAs</a:t>
            </a:r>
            <a:r>
              <a:rPr lang="en-US" sz="3600" i="1" dirty="0">
                <a:latin typeface="Palatino Linotype" panose="02040502050505030304" pitchFamily="18" charset="0"/>
              </a:rPr>
              <a:t> crystal. Emitted electrons are collected by a biased channel electron multiplier (</a:t>
            </a:r>
            <a:r>
              <a:rPr lang="en-US" sz="3600" i="1" dirty="0" smtClean="0">
                <a:latin typeface="Palatino Linotype" panose="02040502050505030304" pitchFamily="18" charset="0"/>
              </a:rPr>
              <a:t>CEM).</a:t>
            </a:r>
            <a:endParaRPr lang="en-US" sz="3600" i="1" dirty="0">
              <a:latin typeface="Palatino Linotype" pitchFamily="18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5043341" y="6574678"/>
            <a:ext cx="136834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Palatino Linotype" pitchFamily="18" charset="0"/>
                <a:cs typeface="Arial" pitchFamily="34" charset="0"/>
              </a:rPr>
              <a:t>If the emission is fast, but there is another slow process that is dependent on the lifetime of the excited state that inhibits electron emission, sub-additivity would result. This would imply that the first pulse somehow changes the properties of the </a:t>
            </a:r>
            <a:r>
              <a:rPr lang="en-US" sz="4000" dirty="0" err="1" smtClean="0">
                <a:latin typeface="Palatino Linotype" pitchFamily="18" charset="0"/>
                <a:cs typeface="Arial" pitchFamily="34" charset="0"/>
              </a:rPr>
              <a:t>GaAs</a:t>
            </a:r>
            <a:r>
              <a:rPr lang="en-US" sz="4000" dirty="0" smtClean="0">
                <a:latin typeface="Palatino Linotype" pitchFamily="18" charset="0"/>
                <a:cs typeface="Arial" pitchFamily="34" charset="0"/>
              </a:rPr>
              <a:t> so the second pulse emits fewer electrons.</a:t>
            </a:r>
          </a:p>
          <a:p>
            <a:pPr algn="just"/>
            <a:r>
              <a:rPr lang="en-US" sz="4000" dirty="0" smtClean="0">
                <a:latin typeface="Palatino Linotype" pitchFamily="18" charset="0"/>
                <a:cs typeface="Arial" pitchFamily="34" charset="0"/>
              </a:rPr>
              <a:t>As can be seen in Figure 2b, our value for A is negative for delays of 200fs up until approximately 1ns. This follows the scenario of a fast emission with a slow secondary process.</a:t>
            </a:r>
            <a:endParaRPr lang="en-US" sz="4000" dirty="0">
              <a:latin typeface="Palatino Linotyp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6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627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Palatino Linotype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</dc:creator>
  <cp:lastModifiedBy>Evan</cp:lastModifiedBy>
  <cp:revision>30</cp:revision>
  <cp:lastPrinted>2013-05-23T15:55:24Z</cp:lastPrinted>
  <dcterms:created xsi:type="dcterms:W3CDTF">2013-05-22T20:12:09Z</dcterms:created>
  <dcterms:modified xsi:type="dcterms:W3CDTF">2016-09-09T15:15:55Z</dcterms:modified>
</cp:coreProperties>
</file>