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8" r:id="rId2"/>
  </p:sldIdLst>
  <p:sldSz cx="41148000" cy="32918400"/>
  <p:notesSz cx="6858000" cy="9144000"/>
  <p:defaultTextStyle>
    <a:defPPr>
      <a:defRPr lang="en-US"/>
    </a:defPPr>
    <a:lvl1pPr marL="0" algn="l" defTabSz="4074862" rtl="0" eaLnBrk="1" latinLnBrk="0" hangingPunct="1">
      <a:defRPr sz="8000" kern="1200">
        <a:solidFill>
          <a:schemeClr val="tx1"/>
        </a:solidFill>
        <a:latin typeface="+mn-lt"/>
        <a:ea typeface="+mn-ea"/>
        <a:cs typeface="+mn-cs"/>
      </a:defRPr>
    </a:lvl1pPr>
    <a:lvl2pPr marL="2037431" algn="l" defTabSz="4074862" rtl="0" eaLnBrk="1" latinLnBrk="0" hangingPunct="1">
      <a:defRPr sz="8000" kern="1200">
        <a:solidFill>
          <a:schemeClr val="tx1"/>
        </a:solidFill>
        <a:latin typeface="+mn-lt"/>
        <a:ea typeface="+mn-ea"/>
        <a:cs typeface="+mn-cs"/>
      </a:defRPr>
    </a:lvl2pPr>
    <a:lvl3pPr marL="4074862" algn="l" defTabSz="4074862" rtl="0" eaLnBrk="1" latinLnBrk="0" hangingPunct="1">
      <a:defRPr sz="8000" kern="1200">
        <a:solidFill>
          <a:schemeClr val="tx1"/>
        </a:solidFill>
        <a:latin typeface="+mn-lt"/>
        <a:ea typeface="+mn-ea"/>
        <a:cs typeface="+mn-cs"/>
      </a:defRPr>
    </a:lvl3pPr>
    <a:lvl4pPr marL="6112293" algn="l" defTabSz="4074862" rtl="0" eaLnBrk="1" latinLnBrk="0" hangingPunct="1">
      <a:defRPr sz="8000" kern="1200">
        <a:solidFill>
          <a:schemeClr val="tx1"/>
        </a:solidFill>
        <a:latin typeface="+mn-lt"/>
        <a:ea typeface="+mn-ea"/>
        <a:cs typeface="+mn-cs"/>
      </a:defRPr>
    </a:lvl4pPr>
    <a:lvl5pPr marL="8149724" algn="l" defTabSz="4074862" rtl="0" eaLnBrk="1" latinLnBrk="0" hangingPunct="1">
      <a:defRPr sz="8000" kern="1200">
        <a:solidFill>
          <a:schemeClr val="tx1"/>
        </a:solidFill>
        <a:latin typeface="+mn-lt"/>
        <a:ea typeface="+mn-ea"/>
        <a:cs typeface="+mn-cs"/>
      </a:defRPr>
    </a:lvl5pPr>
    <a:lvl6pPr marL="10187155" algn="l" defTabSz="4074862" rtl="0" eaLnBrk="1" latinLnBrk="0" hangingPunct="1">
      <a:defRPr sz="8000" kern="1200">
        <a:solidFill>
          <a:schemeClr val="tx1"/>
        </a:solidFill>
        <a:latin typeface="+mn-lt"/>
        <a:ea typeface="+mn-ea"/>
        <a:cs typeface="+mn-cs"/>
      </a:defRPr>
    </a:lvl6pPr>
    <a:lvl7pPr marL="12224587" algn="l" defTabSz="4074862" rtl="0" eaLnBrk="1" latinLnBrk="0" hangingPunct="1">
      <a:defRPr sz="8000" kern="1200">
        <a:solidFill>
          <a:schemeClr val="tx1"/>
        </a:solidFill>
        <a:latin typeface="+mn-lt"/>
        <a:ea typeface="+mn-ea"/>
        <a:cs typeface="+mn-cs"/>
      </a:defRPr>
    </a:lvl7pPr>
    <a:lvl8pPr marL="14262017" algn="l" defTabSz="4074862" rtl="0" eaLnBrk="1" latinLnBrk="0" hangingPunct="1">
      <a:defRPr sz="8000" kern="1200">
        <a:solidFill>
          <a:schemeClr val="tx1"/>
        </a:solidFill>
        <a:latin typeface="+mn-lt"/>
        <a:ea typeface="+mn-ea"/>
        <a:cs typeface="+mn-cs"/>
      </a:defRPr>
    </a:lvl8pPr>
    <a:lvl9pPr marL="16299448" algn="l" defTabSz="4074862" rtl="0" eaLnBrk="1" latinLnBrk="0" hangingPunct="1">
      <a:defRPr sz="8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00"/>
    <a:srgbClr val="E20000"/>
    <a:srgbClr val="CC0000"/>
    <a:srgbClr val="006600"/>
    <a:srgbClr val="008000"/>
    <a:srgbClr val="FF5050"/>
    <a:srgbClr val="04E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500" autoAdjust="0"/>
  </p:normalViewPr>
  <p:slideViewPr>
    <p:cSldViewPr>
      <p:cViewPr>
        <p:scale>
          <a:sx n="25" d="100"/>
          <a:sy n="25" d="100"/>
        </p:scale>
        <p:origin x="917" y="1694"/>
      </p:cViewPr>
      <p:guideLst>
        <p:guide orient="horz" pos="10368"/>
        <p:guide pos="12960"/>
      </p:guideLst>
    </p:cSldViewPr>
  </p:slideViewPr>
  <p:notesTextViewPr>
    <p:cViewPr>
      <p:scale>
        <a:sx n="100" d="100"/>
        <a:sy n="100" d="100"/>
      </p:scale>
      <p:origin x="0" y="0"/>
    </p:cViewPr>
  </p:notesTextViewPr>
  <p:sorterViewPr>
    <p:cViewPr>
      <p:scale>
        <a:sx n="66" d="100"/>
        <a:sy n="66" d="100"/>
      </p:scale>
      <p:origin x="0" y="3126"/>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0DE58C-29D0-4862-95A7-5D7079E8126E}" type="datetimeFigureOut">
              <a:rPr lang="en-US" smtClean="0"/>
              <a:pPr/>
              <a:t>5/28/2014</a:t>
            </a:fld>
            <a:endParaRPr lang="en-US"/>
          </a:p>
        </p:txBody>
      </p:sp>
      <p:sp>
        <p:nvSpPr>
          <p:cNvPr id="4" name="Slide Image Placeholder 3"/>
          <p:cNvSpPr>
            <a:spLocks noGrp="1" noRot="1" noChangeAspect="1"/>
          </p:cNvSpPr>
          <p:nvPr>
            <p:ph type="sldImg" idx="2"/>
          </p:nvPr>
        </p:nvSpPr>
        <p:spPr>
          <a:xfrm>
            <a:off x="1285875" y="685800"/>
            <a:ext cx="42862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F8CD5-90B6-4C79-BD36-586503B171CD}" type="slidenum">
              <a:rPr lang="en-US" smtClean="0"/>
              <a:pPr/>
              <a:t>‹#›</a:t>
            </a:fld>
            <a:endParaRPr lang="en-US"/>
          </a:p>
        </p:txBody>
      </p:sp>
    </p:spTree>
    <p:extLst>
      <p:ext uri="{BB962C8B-B14F-4D97-AF65-F5344CB8AC3E}">
        <p14:creationId xmlns:p14="http://schemas.microsoft.com/office/powerpoint/2010/main" val="841032680"/>
      </p:ext>
    </p:extLst>
  </p:cSld>
  <p:clrMap bg1="lt1" tx1="dk1" bg2="lt2" tx2="dk2" accent1="accent1" accent2="accent2" accent3="accent3" accent4="accent4" accent5="accent5" accent6="accent6" hlink="hlink" folHlink="folHlink"/>
  <p:notesStyle>
    <a:lvl1pPr marL="0" algn="l" defTabSz="4074862" rtl="0" eaLnBrk="1" latinLnBrk="0" hangingPunct="1">
      <a:defRPr sz="5300" kern="1200">
        <a:solidFill>
          <a:schemeClr val="tx1"/>
        </a:solidFill>
        <a:latin typeface="+mn-lt"/>
        <a:ea typeface="+mn-ea"/>
        <a:cs typeface="+mn-cs"/>
      </a:defRPr>
    </a:lvl1pPr>
    <a:lvl2pPr marL="2037431" algn="l" defTabSz="4074862" rtl="0" eaLnBrk="1" latinLnBrk="0" hangingPunct="1">
      <a:defRPr sz="5300" kern="1200">
        <a:solidFill>
          <a:schemeClr val="tx1"/>
        </a:solidFill>
        <a:latin typeface="+mn-lt"/>
        <a:ea typeface="+mn-ea"/>
        <a:cs typeface="+mn-cs"/>
      </a:defRPr>
    </a:lvl2pPr>
    <a:lvl3pPr marL="4074862" algn="l" defTabSz="4074862" rtl="0" eaLnBrk="1" latinLnBrk="0" hangingPunct="1">
      <a:defRPr sz="5300" kern="1200">
        <a:solidFill>
          <a:schemeClr val="tx1"/>
        </a:solidFill>
        <a:latin typeface="+mn-lt"/>
        <a:ea typeface="+mn-ea"/>
        <a:cs typeface="+mn-cs"/>
      </a:defRPr>
    </a:lvl3pPr>
    <a:lvl4pPr marL="6112293" algn="l" defTabSz="4074862" rtl="0" eaLnBrk="1" latinLnBrk="0" hangingPunct="1">
      <a:defRPr sz="5300" kern="1200">
        <a:solidFill>
          <a:schemeClr val="tx1"/>
        </a:solidFill>
        <a:latin typeface="+mn-lt"/>
        <a:ea typeface="+mn-ea"/>
        <a:cs typeface="+mn-cs"/>
      </a:defRPr>
    </a:lvl4pPr>
    <a:lvl5pPr marL="8149724" algn="l" defTabSz="4074862" rtl="0" eaLnBrk="1" latinLnBrk="0" hangingPunct="1">
      <a:defRPr sz="5300" kern="1200">
        <a:solidFill>
          <a:schemeClr val="tx1"/>
        </a:solidFill>
        <a:latin typeface="+mn-lt"/>
        <a:ea typeface="+mn-ea"/>
        <a:cs typeface="+mn-cs"/>
      </a:defRPr>
    </a:lvl5pPr>
    <a:lvl6pPr marL="10187155" algn="l" defTabSz="4074862" rtl="0" eaLnBrk="1" latinLnBrk="0" hangingPunct="1">
      <a:defRPr sz="5300" kern="1200">
        <a:solidFill>
          <a:schemeClr val="tx1"/>
        </a:solidFill>
        <a:latin typeface="+mn-lt"/>
        <a:ea typeface="+mn-ea"/>
        <a:cs typeface="+mn-cs"/>
      </a:defRPr>
    </a:lvl6pPr>
    <a:lvl7pPr marL="12224587" algn="l" defTabSz="4074862" rtl="0" eaLnBrk="1" latinLnBrk="0" hangingPunct="1">
      <a:defRPr sz="5300" kern="1200">
        <a:solidFill>
          <a:schemeClr val="tx1"/>
        </a:solidFill>
        <a:latin typeface="+mn-lt"/>
        <a:ea typeface="+mn-ea"/>
        <a:cs typeface="+mn-cs"/>
      </a:defRPr>
    </a:lvl7pPr>
    <a:lvl8pPr marL="14262017" algn="l" defTabSz="4074862" rtl="0" eaLnBrk="1" latinLnBrk="0" hangingPunct="1">
      <a:defRPr sz="5300" kern="1200">
        <a:solidFill>
          <a:schemeClr val="tx1"/>
        </a:solidFill>
        <a:latin typeface="+mn-lt"/>
        <a:ea typeface="+mn-ea"/>
        <a:cs typeface="+mn-cs"/>
      </a:defRPr>
    </a:lvl8pPr>
    <a:lvl9pPr marL="16299448" algn="l" defTabSz="4074862" rtl="0" eaLnBrk="1" latinLnBrk="0" hangingPunct="1">
      <a:defRPr sz="5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a:ln>
            <a:round/>
            <a:headEnd/>
            <a:tailEnd/>
          </a:ln>
        </p:spPr>
        <p:txBody>
          <a:bodyPr/>
          <a:lstStyle/>
          <a:p>
            <a:fld id="{4B165C1E-E720-41E7-AC30-1D001137F45C}" type="slidenum">
              <a:rPr lang="en-US" smtClean="0"/>
              <a:pPr/>
              <a:t>1</a:t>
            </a:fld>
            <a:endParaRPr lang="en-US" smtClean="0"/>
          </a:p>
        </p:txBody>
      </p:sp>
      <p:sp>
        <p:nvSpPr>
          <p:cNvPr id="11267" name="Rectangle 1"/>
          <p:cNvSpPr>
            <a:spLocks noGrp="1" noRot="1" noChangeAspect="1" noChangeArrowheads="1" noTextEdit="1"/>
          </p:cNvSpPr>
          <p:nvPr>
            <p:ph type="sldImg"/>
          </p:nvPr>
        </p:nvSpPr>
        <p:spPr>
          <a:xfrm>
            <a:off x="1284288" y="685800"/>
            <a:ext cx="4287837" cy="3429000"/>
          </a:xfrm>
          <a:solidFill>
            <a:srgbClr val="FFFFFF"/>
          </a:solidFill>
          <a:ln>
            <a:solidFill>
              <a:srgbClr val="000000"/>
            </a:solidFill>
            <a:miter lim="800000"/>
          </a:ln>
        </p:spPr>
      </p:sp>
      <p:sp>
        <p:nvSpPr>
          <p:cNvPr id="11268" name="Rectangle 2"/>
          <p:cNvSpPr>
            <a:spLocks noGrp="1" noChangeArrowheads="1"/>
          </p:cNvSpPr>
          <p:nvPr>
            <p:ph type="body" idx="1"/>
          </p:nvPr>
        </p:nvSpPr>
        <p:spPr>
          <a:xfrm>
            <a:off x="0" y="0"/>
            <a:ext cx="1553" cy="1562"/>
          </a:xfrm>
          <a:noFill/>
        </p:spPr>
        <p:txBody>
          <a:bodyPr wrap="none" anchor="ctr">
            <a:normAutofit fontScale="25000" lnSpcReduction="20000"/>
          </a:bodyPr>
          <a:lstStyle/>
          <a:p>
            <a:pPr eaLnBrk="1">
              <a:spcBef>
                <a:spcPct val="0"/>
              </a:spcBef>
            </a:pPr>
            <a:endParaRPr lang="en-US" sz="2000" dirty="0" smtClean="0">
              <a:latin typeface="Arial" charset="0"/>
              <a:cs typeface="Arial Unicode MS" charset="0"/>
            </a:endParaRPr>
          </a:p>
        </p:txBody>
      </p:sp>
      <p:sp>
        <p:nvSpPr>
          <p:cNvPr id="11269" name="Rectangle 3"/>
          <p:cNvSpPr>
            <a:spLocks noChangeArrowheads="1"/>
          </p:cNvSpPr>
          <p:nvPr/>
        </p:nvSpPr>
        <p:spPr bwMode="auto">
          <a:xfrm>
            <a:off x="3884027" y="8684926"/>
            <a:ext cx="2972421" cy="457513"/>
          </a:xfrm>
          <a:prstGeom prst="rect">
            <a:avLst/>
          </a:prstGeom>
          <a:noFill/>
          <a:ln w="9360">
            <a:noFill/>
            <a:miter lim="800000"/>
            <a:headEnd/>
            <a:tailEnd/>
          </a:ln>
          <a:effectLst/>
        </p:spPr>
        <p:txBody>
          <a:bodyPr lIns="88317" tIns="44159" rIns="88317" bIns="44159"/>
          <a:lstStyle/>
          <a:p>
            <a:pPr algn="r">
              <a:tabLst>
                <a:tab pos="710363" algn="l"/>
                <a:tab pos="1420726" algn="l"/>
                <a:tab pos="2131089" algn="l"/>
                <a:tab pos="2841452" algn="l"/>
              </a:tabLst>
            </a:pPr>
            <a:fld id="{95DABA3F-3407-471E-A359-4D774FCA8909}" type="slidenum">
              <a:rPr lang="en-US" sz="1200">
                <a:solidFill>
                  <a:srgbClr val="000000"/>
                </a:solidFill>
                <a:latin typeface="Calibri" charset="0"/>
              </a:rPr>
              <a:pPr algn="r">
                <a:tabLst>
                  <a:tab pos="710363" algn="l"/>
                  <a:tab pos="1420726" algn="l"/>
                  <a:tab pos="2131089" algn="l"/>
                  <a:tab pos="2841452" algn="l"/>
                </a:tabLst>
              </a:pPr>
              <a:t>1</a:t>
            </a:fld>
            <a:endParaRPr lang="en-US" sz="1200" dirty="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86100" y="10226053"/>
            <a:ext cx="3497580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172200" y="18653760"/>
            <a:ext cx="28803600" cy="8412480"/>
          </a:xfrm>
        </p:spPr>
        <p:txBody>
          <a:bodyPr/>
          <a:lstStyle>
            <a:lvl1pPr marL="0" indent="0" algn="ctr">
              <a:buNone/>
              <a:defRPr>
                <a:solidFill>
                  <a:schemeClr val="tx1">
                    <a:tint val="75000"/>
                  </a:schemeClr>
                </a:solidFill>
              </a:defRPr>
            </a:lvl1pPr>
            <a:lvl2pPr marL="2114344" indent="0" algn="ctr">
              <a:buNone/>
              <a:defRPr>
                <a:solidFill>
                  <a:schemeClr val="tx1">
                    <a:tint val="75000"/>
                  </a:schemeClr>
                </a:solidFill>
              </a:defRPr>
            </a:lvl2pPr>
            <a:lvl3pPr marL="4228688" indent="0" algn="ctr">
              <a:buNone/>
              <a:defRPr>
                <a:solidFill>
                  <a:schemeClr val="tx1">
                    <a:tint val="75000"/>
                  </a:schemeClr>
                </a:solidFill>
              </a:defRPr>
            </a:lvl3pPr>
            <a:lvl4pPr marL="6343038" indent="0" algn="ctr">
              <a:buNone/>
              <a:defRPr>
                <a:solidFill>
                  <a:schemeClr val="tx1">
                    <a:tint val="75000"/>
                  </a:schemeClr>
                </a:solidFill>
              </a:defRPr>
            </a:lvl4pPr>
            <a:lvl5pPr marL="8457382" indent="0" algn="ctr">
              <a:buNone/>
              <a:defRPr>
                <a:solidFill>
                  <a:schemeClr val="tx1">
                    <a:tint val="75000"/>
                  </a:schemeClr>
                </a:solidFill>
              </a:defRPr>
            </a:lvl5pPr>
            <a:lvl6pPr marL="10571726" indent="0" algn="ctr">
              <a:buNone/>
              <a:defRPr>
                <a:solidFill>
                  <a:schemeClr val="tx1">
                    <a:tint val="75000"/>
                  </a:schemeClr>
                </a:solidFill>
              </a:defRPr>
            </a:lvl6pPr>
            <a:lvl7pPr marL="12686071" indent="0" algn="ctr">
              <a:buNone/>
              <a:defRPr>
                <a:solidFill>
                  <a:schemeClr val="tx1">
                    <a:tint val="75000"/>
                  </a:schemeClr>
                </a:solidFill>
              </a:defRPr>
            </a:lvl7pPr>
            <a:lvl8pPr marL="14800416" indent="0" algn="ctr">
              <a:buNone/>
              <a:defRPr>
                <a:solidFill>
                  <a:schemeClr val="tx1">
                    <a:tint val="75000"/>
                  </a:schemeClr>
                </a:solidFill>
              </a:defRPr>
            </a:lvl8pPr>
            <a:lvl9pPr marL="1691476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2631CB-7969-4C28-92A1-66902C6BD66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631CB-7969-4C28-92A1-66902C6BD66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832300" y="1318275"/>
            <a:ext cx="925830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0" y="1318275"/>
            <a:ext cx="2708910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631CB-7969-4C28-92A1-66902C6BD66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631CB-7969-4C28-92A1-66902C6BD66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0409" y="21153122"/>
            <a:ext cx="34975800" cy="6537960"/>
          </a:xfrm>
        </p:spPr>
        <p:txBody>
          <a:bodyPr anchor="t"/>
          <a:lstStyle>
            <a:lvl1pPr algn="l">
              <a:defRPr sz="18500" b="1" cap="all"/>
            </a:lvl1pPr>
          </a:lstStyle>
          <a:p>
            <a:r>
              <a:rPr lang="en-US" smtClean="0"/>
              <a:t>Click to edit Master title style</a:t>
            </a:r>
            <a:endParaRPr lang="en-US"/>
          </a:p>
        </p:txBody>
      </p:sp>
      <p:sp>
        <p:nvSpPr>
          <p:cNvPr id="3" name="Text Placeholder 2"/>
          <p:cNvSpPr>
            <a:spLocks noGrp="1"/>
          </p:cNvSpPr>
          <p:nvPr>
            <p:ph type="body" idx="1"/>
          </p:nvPr>
        </p:nvSpPr>
        <p:spPr>
          <a:xfrm>
            <a:off x="3250409" y="13952234"/>
            <a:ext cx="34975800" cy="7200898"/>
          </a:xfrm>
        </p:spPr>
        <p:txBody>
          <a:bodyPr anchor="b"/>
          <a:lstStyle>
            <a:lvl1pPr marL="0" indent="0">
              <a:buNone/>
              <a:defRPr sz="9300">
                <a:solidFill>
                  <a:schemeClr val="tx1">
                    <a:tint val="75000"/>
                  </a:schemeClr>
                </a:solidFill>
              </a:defRPr>
            </a:lvl1pPr>
            <a:lvl2pPr marL="2114344" indent="0">
              <a:buNone/>
              <a:defRPr sz="8300">
                <a:solidFill>
                  <a:schemeClr val="tx1">
                    <a:tint val="75000"/>
                  </a:schemeClr>
                </a:solidFill>
              </a:defRPr>
            </a:lvl2pPr>
            <a:lvl3pPr marL="4228688" indent="0">
              <a:buNone/>
              <a:defRPr sz="7400">
                <a:solidFill>
                  <a:schemeClr val="tx1">
                    <a:tint val="75000"/>
                  </a:schemeClr>
                </a:solidFill>
              </a:defRPr>
            </a:lvl3pPr>
            <a:lvl4pPr marL="6343038" indent="0">
              <a:buNone/>
              <a:defRPr sz="6500">
                <a:solidFill>
                  <a:schemeClr val="tx1">
                    <a:tint val="75000"/>
                  </a:schemeClr>
                </a:solidFill>
              </a:defRPr>
            </a:lvl4pPr>
            <a:lvl5pPr marL="8457382" indent="0">
              <a:buNone/>
              <a:defRPr sz="6500">
                <a:solidFill>
                  <a:schemeClr val="tx1">
                    <a:tint val="75000"/>
                  </a:schemeClr>
                </a:solidFill>
              </a:defRPr>
            </a:lvl5pPr>
            <a:lvl6pPr marL="10571726" indent="0">
              <a:buNone/>
              <a:defRPr sz="6500">
                <a:solidFill>
                  <a:schemeClr val="tx1">
                    <a:tint val="75000"/>
                  </a:schemeClr>
                </a:solidFill>
              </a:defRPr>
            </a:lvl6pPr>
            <a:lvl7pPr marL="12686071" indent="0">
              <a:buNone/>
              <a:defRPr sz="6500">
                <a:solidFill>
                  <a:schemeClr val="tx1">
                    <a:tint val="75000"/>
                  </a:schemeClr>
                </a:solidFill>
              </a:defRPr>
            </a:lvl7pPr>
            <a:lvl8pPr marL="14800416" indent="0">
              <a:buNone/>
              <a:defRPr sz="6500">
                <a:solidFill>
                  <a:schemeClr val="tx1">
                    <a:tint val="75000"/>
                  </a:schemeClr>
                </a:solidFill>
              </a:defRPr>
            </a:lvl8pPr>
            <a:lvl9pPr marL="16914764" indent="0">
              <a:buNone/>
              <a:defRPr sz="6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2631CB-7969-4C28-92A1-66902C6BD66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7680973"/>
            <a:ext cx="18173700" cy="21724622"/>
          </a:xfrm>
        </p:spPr>
        <p:txBody>
          <a:bodyPr/>
          <a:lstStyle>
            <a:lvl1pPr>
              <a:defRPr sz="12900"/>
            </a:lvl1pPr>
            <a:lvl2pPr>
              <a:defRPr sz="11100"/>
            </a:lvl2pPr>
            <a:lvl3pPr>
              <a:defRPr sz="93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916900" y="7680973"/>
            <a:ext cx="18173700" cy="21724622"/>
          </a:xfrm>
        </p:spPr>
        <p:txBody>
          <a:bodyPr/>
          <a:lstStyle>
            <a:lvl1pPr>
              <a:defRPr sz="12900"/>
            </a:lvl1pPr>
            <a:lvl2pPr>
              <a:defRPr sz="11100"/>
            </a:lvl2pPr>
            <a:lvl3pPr>
              <a:defRPr sz="93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2631CB-7969-4C28-92A1-66902C6BD66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57400" y="7368544"/>
            <a:ext cx="18180846" cy="3070857"/>
          </a:xfrm>
        </p:spPr>
        <p:txBody>
          <a:bodyPr anchor="b"/>
          <a:lstStyle>
            <a:lvl1pPr marL="0" indent="0">
              <a:buNone/>
              <a:defRPr sz="11100" b="1"/>
            </a:lvl1pPr>
            <a:lvl2pPr marL="2114344" indent="0">
              <a:buNone/>
              <a:defRPr sz="9300" b="1"/>
            </a:lvl2pPr>
            <a:lvl3pPr marL="4228688" indent="0">
              <a:buNone/>
              <a:defRPr sz="8300" b="1"/>
            </a:lvl3pPr>
            <a:lvl4pPr marL="6343038" indent="0">
              <a:buNone/>
              <a:defRPr sz="7400" b="1"/>
            </a:lvl4pPr>
            <a:lvl5pPr marL="8457382" indent="0">
              <a:buNone/>
              <a:defRPr sz="7400" b="1"/>
            </a:lvl5pPr>
            <a:lvl6pPr marL="10571726" indent="0">
              <a:buNone/>
              <a:defRPr sz="7400" b="1"/>
            </a:lvl6pPr>
            <a:lvl7pPr marL="12686071" indent="0">
              <a:buNone/>
              <a:defRPr sz="7400" b="1"/>
            </a:lvl7pPr>
            <a:lvl8pPr marL="14800416" indent="0">
              <a:buNone/>
              <a:defRPr sz="7400" b="1"/>
            </a:lvl8pPr>
            <a:lvl9pPr marL="16914764" indent="0">
              <a:buNone/>
              <a:defRPr sz="7400" b="1"/>
            </a:lvl9pPr>
          </a:lstStyle>
          <a:p>
            <a:pPr lvl="0"/>
            <a:r>
              <a:rPr lang="en-US" smtClean="0"/>
              <a:t>Click to edit Master text styles</a:t>
            </a:r>
          </a:p>
        </p:txBody>
      </p:sp>
      <p:sp>
        <p:nvSpPr>
          <p:cNvPr id="4" name="Content Placeholder 3"/>
          <p:cNvSpPr>
            <a:spLocks noGrp="1"/>
          </p:cNvSpPr>
          <p:nvPr>
            <p:ph sz="half" idx="2"/>
          </p:nvPr>
        </p:nvSpPr>
        <p:spPr>
          <a:xfrm>
            <a:off x="2057400" y="10439401"/>
            <a:ext cx="18180846" cy="18966183"/>
          </a:xfrm>
        </p:spPr>
        <p:txBody>
          <a:bodyPr/>
          <a:lstStyle>
            <a:lvl1pPr>
              <a:defRPr sz="11100"/>
            </a:lvl1pPr>
            <a:lvl2pPr>
              <a:defRPr sz="9300"/>
            </a:lvl2pPr>
            <a:lvl3pPr>
              <a:defRPr sz="83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902625" y="7368544"/>
            <a:ext cx="18187988" cy="3070857"/>
          </a:xfrm>
        </p:spPr>
        <p:txBody>
          <a:bodyPr anchor="b"/>
          <a:lstStyle>
            <a:lvl1pPr marL="0" indent="0">
              <a:buNone/>
              <a:defRPr sz="11100" b="1"/>
            </a:lvl1pPr>
            <a:lvl2pPr marL="2114344" indent="0">
              <a:buNone/>
              <a:defRPr sz="9300" b="1"/>
            </a:lvl2pPr>
            <a:lvl3pPr marL="4228688" indent="0">
              <a:buNone/>
              <a:defRPr sz="8300" b="1"/>
            </a:lvl3pPr>
            <a:lvl4pPr marL="6343038" indent="0">
              <a:buNone/>
              <a:defRPr sz="7400" b="1"/>
            </a:lvl4pPr>
            <a:lvl5pPr marL="8457382" indent="0">
              <a:buNone/>
              <a:defRPr sz="7400" b="1"/>
            </a:lvl5pPr>
            <a:lvl6pPr marL="10571726" indent="0">
              <a:buNone/>
              <a:defRPr sz="7400" b="1"/>
            </a:lvl6pPr>
            <a:lvl7pPr marL="12686071" indent="0">
              <a:buNone/>
              <a:defRPr sz="7400" b="1"/>
            </a:lvl7pPr>
            <a:lvl8pPr marL="14800416" indent="0">
              <a:buNone/>
              <a:defRPr sz="7400" b="1"/>
            </a:lvl8pPr>
            <a:lvl9pPr marL="16914764" indent="0">
              <a:buNone/>
              <a:defRPr sz="7400" b="1"/>
            </a:lvl9pPr>
          </a:lstStyle>
          <a:p>
            <a:pPr lvl="0"/>
            <a:r>
              <a:rPr lang="en-US" smtClean="0"/>
              <a:t>Click to edit Master text styles</a:t>
            </a:r>
          </a:p>
        </p:txBody>
      </p:sp>
      <p:sp>
        <p:nvSpPr>
          <p:cNvPr id="6" name="Content Placeholder 5"/>
          <p:cNvSpPr>
            <a:spLocks noGrp="1"/>
          </p:cNvSpPr>
          <p:nvPr>
            <p:ph sz="quarter" idx="4"/>
          </p:nvPr>
        </p:nvSpPr>
        <p:spPr>
          <a:xfrm>
            <a:off x="20902625" y="10439401"/>
            <a:ext cx="18187988" cy="18966183"/>
          </a:xfrm>
        </p:spPr>
        <p:txBody>
          <a:bodyPr/>
          <a:lstStyle>
            <a:lvl1pPr>
              <a:defRPr sz="11100"/>
            </a:lvl1pPr>
            <a:lvl2pPr>
              <a:defRPr sz="9300"/>
            </a:lvl2pPr>
            <a:lvl3pPr>
              <a:defRPr sz="83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2631CB-7969-4C28-92A1-66902C6BD66F}" type="datetimeFigureOut">
              <a:rPr lang="en-US" smtClean="0"/>
              <a:pPr/>
              <a:t>5/28/2014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2631CB-7969-4C28-92A1-66902C6BD66F}" type="datetimeFigureOut">
              <a:rPr lang="en-US" smtClean="0"/>
              <a:pPr/>
              <a:t>5/28/2014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631CB-7969-4C28-92A1-66902C6BD66F}" type="datetimeFigureOut">
              <a:rPr lang="en-US" smtClean="0"/>
              <a:pPr/>
              <a:t>5/28/2014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11" y="1310640"/>
            <a:ext cx="13537409" cy="5577840"/>
          </a:xfrm>
        </p:spPr>
        <p:txBody>
          <a:bodyPr anchor="b"/>
          <a:lstStyle>
            <a:lvl1pPr algn="l">
              <a:defRPr sz="9300" b="1"/>
            </a:lvl1pPr>
          </a:lstStyle>
          <a:p>
            <a:r>
              <a:rPr lang="en-US" smtClean="0"/>
              <a:t>Click to edit Master title style</a:t>
            </a:r>
            <a:endParaRPr lang="en-US"/>
          </a:p>
        </p:txBody>
      </p:sp>
      <p:sp>
        <p:nvSpPr>
          <p:cNvPr id="3" name="Content Placeholder 2"/>
          <p:cNvSpPr>
            <a:spLocks noGrp="1"/>
          </p:cNvSpPr>
          <p:nvPr>
            <p:ph idx="1"/>
          </p:nvPr>
        </p:nvSpPr>
        <p:spPr>
          <a:xfrm>
            <a:off x="16087725" y="1310652"/>
            <a:ext cx="23002875" cy="28094942"/>
          </a:xfrm>
        </p:spPr>
        <p:txBody>
          <a:bodyPr/>
          <a:lstStyle>
            <a:lvl1pPr>
              <a:defRPr sz="14800"/>
            </a:lvl1pPr>
            <a:lvl2pPr>
              <a:defRPr sz="12900"/>
            </a:lvl2pPr>
            <a:lvl3pPr>
              <a:defRPr sz="111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57411" y="6888492"/>
            <a:ext cx="13537409" cy="22517102"/>
          </a:xfrm>
        </p:spPr>
        <p:txBody>
          <a:bodyPr/>
          <a:lstStyle>
            <a:lvl1pPr marL="0" indent="0">
              <a:buNone/>
              <a:defRPr sz="6500"/>
            </a:lvl1pPr>
            <a:lvl2pPr marL="2114344" indent="0">
              <a:buNone/>
              <a:defRPr sz="5600"/>
            </a:lvl2pPr>
            <a:lvl3pPr marL="4228688" indent="0">
              <a:buNone/>
              <a:defRPr sz="4600"/>
            </a:lvl3pPr>
            <a:lvl4pPr marL="6343038" indent="0">
              <a:buNone/>
              <a:defRPr sz="4200"/>
            </a:lvl4pPr>
            <a:lvl5pPr marL="8457382" indent="0">
              <a:buNone/>
              <a:defRPr sz="4200"/>
            </a:lvl5pPr>
            <a:lvl6pPr marL="10571726" indent="0">
              <a:buNone/>
              <a:defRPr sz="4200"/>
            </a:lvl6pPr>
            <a:lvl7pPr marL="12686071" indent="0">
              <a:buNone/>
              <a:defRPr sz="4200"/>
            </a:lvl7pPr>
            <a:lvl8pPr marL="14800416" indent="0">
              <a:buNone/>
              <a:defRPr sz="4200"/>
            </a:lvl8pPr>
            <a:lvl9pPr marL="16914764"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631CB-7969-4C28-92A1-66902C6BD66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65296" y="23042880"/>
            <a:ext cx="24688800" cy="2720342"/>
          </a:xfrm>
        </p:spPr>
        <p:txBody>
          <a:bodyPr anchor="b"/>
          <a:lstStyle>
            <a:lvl1pPr algn="l">
              <a:defRPr sz="9300" b="1"/>
            </a:lvl1pPr>
          </a:lstStyle>
          <a:p>
            <a:r>
              <a:rPr lang="en-US" smtClean="0"/>
              <a:t>Click to edit Master title style</a:t>
            </a:r>
            <a:endParaRPr lang="en-US"/>
          </a:p>
        </p:txBody>
      </p:sp>
      <p:sp>
        <p:nvSpPr>
          <p:cNvPr id="3" name="Picture Placeholder 2"/>
          <p:cNvSpPr>
            <a:spLocks noGrp="1"/>
          </p:cNvSpPr>
          <p:nvPr>
            <p:ph type="pic" idx="1"/>
          </p:nvPr>
        </p:nvSpPr>
        <p:spPr>
          <a:xfrm>
            <a:off x="8065296" y="2941320"/>
            <a:ext cx="24688800" cy="19751040"/>
          </a:xfrm>
        </p:spPr>
        <p:txBody>
          <a:bodyPr/>
          <a:lstStyle>
            <a:lvl1pPr marL="0" indent="0">
              <a:buNone/>
              <a:defRPr sz="14800"/>
            </a:lvl1pPr>
            <a:lvl2pPr marL="2114344" indent="0">
              <a:buNone/>
              <a:defRPr sz="12900"/>
            </a:lvl2pPr>
            <a:lvl3pPr marL="4228688" indent="0">
              <a:buNone/>
              <a:defRPr sz="11100"/>
            </a:lvl3pPr>
            <a:lvl4pPr marL="6343038" indent="0">
              <a:buNone/>
              <a:defRPr sz="9300"/>
            </a:lvl4pPr>
            <a:lvl5pPr marL="8457382" indent="0">
              <a:buNone/>
              <a:defRPr sz="9300"/>
            </a:lvl5pPr>
            <a:lvl6pPr marL="10571726" indent="0">
              <a:buNone/>
              <a:defRPr sz="9300"/>
            </a:lvl6pPr>
            <a:lvl7pPr marL="12686071" indent="0">
              <a:buNone/>
              <a:defRPr sz="9300"/>
            </a:lvl7pPr>
            <a:lvl8pPr marL="14800416" indent="0">
              <a:buNone/>
              <a:defRPr sz="9300"/>
            </a:lvl8pPr>
            <a:lvl9pPr marL="16914764" indent="0">
              <a:buNone/>
              <a:defRPr sz="9300"/>
            </a:lvl9pPr>
          </a:lstStyle>
          <a:p>
            <a:endParaRPr lang="en-US"/>
          </a:p>
        </p:txBody>
      </p:sp>
      <p:sp>
        <p:nvSpPr>
          <p:cNvPr id="4" name="Text Placeholder 3"/>
          <p:cNvSpPr>
            <a:spLocks noGrp="1"/>
          </p:cNvSpPr>
          <p:nvPr>
            <p:ph type="body" sz="half" idx="2"/>
          </p:nvPr>
        </p:nvSpPr>
        <p:spPr>
          <a:xfrm>
            <a:off x="8065296" y="25763222"/>
            <a:ext cx="24688800" cy="3863338"/>
          </a:xfrm>
        </p:spPr>
        <p:txBody>
          <a:bodyPr/>
          <a:lstStyle>
            <a:lvl1pPr marL="0" indent="0">
              <a:buNone/>
              <a:defRPr sz="6500"/>
            </a:lvl1pPr>
            <a:lvl2pPr marL="2114344" indent="0">
              <a:buNone/>
              <a:defRPr sz="5600"/>
            </a:lvl2pPr>
            <a:lvl3pPr marL="4228688" indent="0">
              <a:buNone/>
              <a:defRPr sz="4600"/>
            </a:lvl3pPr>
            <a:lvl4pPr marL="6343038" indent="0">
              <a:buNone/>
              <a:defRPr sz="4200"/>
            </a:lvl4pPr>
            <a:lvl5pPr marL="8457382" indent="0">
              <a:buNone/>
              <a:defRPr sz="4200"/>
            </a:lvl5pPr>
            <a:lvl6pPr marL="10571726" indent="0">
              <a:buNone/>
              <a:defRPr sz="4200"/>
            </a:lvl6pPr>
            <a:lvl7pPr marL="12686071" indent="0">
              <a:buNone/>
              <a:defRPr sz="4200"/>
            </a:lvl7pPr>
            <a:lvl8pPr marL="14800416" indent="0">
              <a:buNone/>
              <a:defRPr sz="4200"/>
            </a:lvl8pPr>
            <a:lvl9pPr marL="16914764"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631CB-7969-4C28-92A1-66902C6BD66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58FA5-4E78-48B5-8B51-B21A8CA9B17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400" y="1318263"/>
            <a:ext cx="37033200" cy="5486400"/>
          </a:xfrm>
          <a:prstGeom prst="rect">
            <a:avLst/>
          </a:prstGeom>
        </p:spPr>
        <p:txBody>
          <a:bodyPr vert="horz" lIns="422869" tIns="211434" rIns="422869" bIns="21143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57400" y="7680973"/>
            <a:ext cx="37033200" cy="21724622"/>
          </a:xfrm>
          <a:prstGeom prst="rect">
            <a:avLst/>
          </a:prstGeom>
        </p:spPr>
        <p:txBody>
          <a:bodyPr vert="horz" lIns="422869" tIns="211434" rIns="422869" bIns="2114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57400" y="30510492"/>
            <a:ext cx="9601200" cy="1752600"/>
          </a:xfrm>
          <a:prstGeom prst="rect">
            <a:avLst/>
          </a:prstGeom>
        </p:spPr>
        <p:txBody>
          <a:bodyPr vert="horz" lIns="422869" tIns="211434" rIns="422869" bIns="211434" rtlCol="0" anchor="ctr"/>
          <a:lstStyle>
            <a:lvl1pPr algn="l">
              <a:defRPr sz="5600">
                <a:solidFill>
                  <a:schemeClr val="tx1">
                    <a:tint val="75000"/>
                  </a:schemeClr>
                </a:solidFill>
              </a:defRPr>
            </a:lvl1pPr>
          </a:lstStyle>
          <a:p>
            <a:fld id="{5C2631CB-7969-4C28-92A1-66902C6BD66F}" type="datetimeFigureOut">
              <a:rPr lang="en-US" smtClean="0"/>
              <a:pPr/>
              <a:t>5/28/2014</a:t>
            </a:fld>
            <a:endParaRPr lang="en-US"/>
          </a:p>
        </p:txBody>
      </p:sp>
      <p:sp>
        <p:nvSpPr>
          <p:cNvPr id="5" name="Footer Placeholder 4"/>
          <p:cNvSpPr>
            <a:spLocks noGrp="1"/>
          </p:cNvSpPr>
          <p:nvPr>
            <p:ph type="ftr" sz="quarter" idx="3"/>
          </p:nvPr>
        </p:nvSpPr>
        <p:spPr>
          <a:xfrm>
            <a:off x="14058900" y="30510492"/>
            <a:ext cx="13030200" cy="1752600"/>
          </a:xfrm>
          <a:prstGeom prst="rect">
            <a:avLst/>
          </a:prstGeom>
        </p:spPr>
        <p:txBody>
          <a:bodyPr vert="horz" lIns="422869" tIns="211434" rIns="422869" bIns="211434"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9489400" y="30510492"/>
            <a:ext cx="9601200" cy="1752600"/>
          </a:xfrm>
          <a:prstGeom prst="rect">
            <a:avLst/>
          </a:prstGeom>
        </p:spPr>
        <p:txBody>
          <a:bodyPr vert="horz" lIns="422869" tIns="211434" rIns="422869" bIns="211434" rtlCol="0" anchor="ctr"/>
          <a:lstStyle>
            <a:lvl1pPr algn="r">
              <a:defRPr sz="5600">
                <a:solidFill>
                  <a:schemeClr val="tx1">
                    <a:tint val="75000"/>
                  </a:schemeClr>
                </a:solidFill>
              </a:defRPr>
            </a:lvl1pPr>
          </a:lstStyle>
          <a:p>
            <a:fld id="{29E58FA5-4E78-48B5-8B51-B21A8CA9B17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228688" rtl="0" eaLnBrk="1" latinLnBrk="0" hangingPunct="1">
        <a:spcBef>
          <a:spcPct val="0"/>
        </a:spcBef>
        <a:buNone/>
        <a:defRPr sz="20400" kern="1200">
          <a:solidFill>
            <a:schemeClr val="tx1"/>
          </a:solidFill>
          <a:latin typeface="+mj-lt"/>
          <a:ea typeface="+mj-ea"/>
          <a:cs typeface="+mj-cs"/>
        </a:defRPr>
      </a:lvl1pPr>
    </p:titleStyle>
    <p:bodyStyle>
      <a:lvl1pPr marL="1585761" indent="-1585761" algn="l" defTabSz="4228688" rtl="0" eaLnBrk="1" latinLnBrk="0" hangingPunct="1">
        <a:spcBef>
          <a:spcPct val="20000"/>
        </a:spcBef>
        <a:buFont typeface="Arial" pitchFamily="34" charset="0"/>
        <a:buChar char="•"/>
        <a:defRPr sz="14800" kern="1200">
          <a:solidFill>
            <a:schemeClr val="tx1"/>
          </a:solidFill>
          <a:latin typeface="+mn-lt"/>
          <a:ea typeface="+mn-ea"/>
          <a:cs typeface="+mn-cs"/>
        </a:defRPr>
      </a:lvl1pPr>
      <a:lvl2pPr marL="3435813" indent="-1321469" algn="l" defTabSz="4228688" rtl="0" eaLnBrk="1" latinLnBrk="0" hangingPunct="1">
        <a:spcBef>
          <a:spcPct val="20000"/>
        </a:spcBef>
        <a:buFont typeface="Arial" pitchFamily="34" charset="0"/>
        <a:buChar char="–"/>
        <a:defRPr sz="12900" kern="1200">
          <a:solidFill>
            <a:schemeClr val="tx1"/>
          </a:solidFill>
          <a:latin typeface="+mn-lt"/>
          <a:ea typeface="+mn-ea"/>
          <a:cs typeface="+mn-cs"/>
        </a:defRPr>
      </a:lvl2pPr>
      <a:lvl3pPr marL="5285866" indent="-1057176" algn="l" defTabSz="4228688" rtl="0" eaLnBrk="1" latinLnBrk="0" hangingPunct="1">
        <a:spcBef>
          <a:spcPct val="20000"/>
        </a:spcBef>
        <a:buFont typeface="Arial" pitchFamily="34" charset="0"/>
        <a:buChar char="•"/>
        <a:defRPr sz="11100" kern="1200">
          <a:solidFill>
            <a:schemeClr val="tx1"/>
          </a:solidFill>
          <a:latin typeface="+mn-lt"/>
          <a:ea typeface="+mn-ea"/>
          <a:cs typeface="+mn-cs"/>
        </a:defRPr>
      </a:lvl3pPr>
      <a:lvl4pPr marL="7400210"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4pPr>
      <a:lvl5pPr marL="9514554"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5pPr>
      <a:lvl6pPr marL="11628898"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6pPr>
      <a:lvl7pPr marL="13743244"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7pPr>
      <a:lvl8pPr marL="15857592"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8pPr>
      <a:lvl9pPr marL="17971936" indent="-1057176" algn="l" defTabSz="4228688" rtl="0" eaLnBrk="1" latinLnBrk="0" hangingPunct="1">
        <a:spcBef>
          <a:spcPct val="20000"/>
        </a:spcBef>
        <a:buFont typeface="Arial" pitchFamily="34" charset="0"/>
        <a:buChar char="•"/>
        <a:defRPr sz="9300" kern="1200">
          <a:solidFill>
            <a:schemeClr val="tx1"/>
          </a:solidFill>
          <a:latin typeface="+mn-lt"/>
          <a:ea typeface="+mn-ea"/>
          <a:cs typeface="+mn-cs"/>
        </a:defRPr>
      </a:lvl9pPr>
    </p:bodyStyle>
    <p:otherStyle>
      <a:defPPr>
        <a:defRPr lang="en-US"/>
      </a:defPPr>
      <a:lvl1pPr marL="0" algn="l" defTabSz="4228688" rtl="0" eaLnBrk="1" latinLnBrk="0" hangingPunct="1">
        <a:defRPr sz="8300" kern="1200">
          <a:solidFill>
            <a:schemeClr val="tx1"/>
          </a:solidFill>
          <a:latin typeface="+mn-lt"/>
          <a:ea typeface="+mn-ea"/>
          <a:cs typeface="+mn-cs"/>
        </a:defRPr>
      </a:lvl1pPr>
      <a:lvl2pPr marL="2114344" algn="l" defTabSz="4228688" rtl="0" eaLnBrk="1" latinLnBrk="0" hangingPunct="1">
        <a:defRPr sz="8300" kern="1200">
          <a:solidFill>
            <a:schemeClr val="tx1"/>
          </a:solidFill>
          <a:latin typeface="+mn-lt"/>
          <a:ea typeface="+mn-ea"/>
          <a:cs typeface="+mn-cs"/>
        </a:defRPr>
      </a:lvl2pPr>
      <a:lvl3pPr marL="4228688" algn="l" defTabSz="4228688" rtl="0" eaLnBrk="1" latinLnBrk="0" hangingPunct="1">
        <a:defRPr sz="8300" kern="1200">
          <a:solidFill>
            <a:schemeClr val="tx1"/>
          </a:solidFill>
          <a:latin typeface="+mn-lt"/>
          <a:ea typeface="+mn-ea"/>
          <a:cs typeface="+mn-cs"/>
        </a:defRPr>
      </a:lvl3pPr>
      <a:lvl4pPr marL="6343038" algn="l" defTabSz="4228688" rtl="0" eaLnBrk="1" latinLnBrk="0" hangingPunct="1">
        <a:defRPr sz="8300" kern="1200">
          <a:solidFill>
            <a:schemeClr val="tx1"/>
          </a:solidFill>
          <a:latin typeface="+mn-lt"/>
          <a:ea typeface="+mn-ea"/>
          <a:cs typeface="+mn-cs"/>
        </a:defRPr>
      </a:lvl4pPr>
      <a:lvl5pPr marL="8457382" algn="l" defTabSz="4228688" rtl="0" eaLnBrk="1" latinLnBrk="0" hangingPunct="1">
        <a:defRPr sz="8300" kern="1200">
          <a:solidFill>
            <a:schemeClr val="tx1"/>
          </a:solidFill>
          <a:latin typeface="+mn-lt"/>
          <a:ea typeface="+mn-ea"/>
          <a:cs typeface="+mn-cs"/>
        </a:defRPr>
      </a:lvl5pPr>
      <a:lvl6pPr marL="10571726" algn="l" defTabSz="4228688" rtl="0" eaLnBrk="1" latinLnBrk="0" hangingPunct="1">
        <a:defRPr sz="8300" kern="1200">
          <a:solidFill>
            <a:schemeClr val="tx1"/>
          </a:solidFill>
          <a:latin typeface="+mn-lt"/>
          <a:ea typeface="+mn-ea"/>
          <a:cs typeface="+mn-cs"/>
        </a:defRPr>
      </a:lvl6pPr>
      <a:lvl7pPr marL="12686071" algn="l" defTabSz="4228688" rtl="0" eaLnBrk="1" latinLnBrk="0" hangingPunct="1">
        <a:defRPr sz="8300" kern="1200">
          <a:solidFill>
            <a:schemeClr val="tx1"/>
          </a:solidFill>
          <a:latin typeface="+mn-lt"/>
          <a:ea typeface="+mn-ea"/>
          <a:cs typeface="+mn-cs"/>
        </a:defRPr>
      </a:lvl7pPr>
      <a:lvl8pPr marL="14800416" algn="l" defTabSz="4228688" rtl="0" eaLnBrk="1" latinLnBrk="0" hangingPunct="1">
        <a:defRPr sz="8300" kern="1200">
          <a:solidFill>
            <a:schemeClr val="tx1"/>
          </a:solidFill>
          <a:latin typeface="+mn-lt"/>
          <a:ea typeface="+mn-ea"/>
          <a:cs typeface="+mn-cs"/>
        </a:defRPr>
      </a:lvl8pPr>
      <a:lvl9pPr marL="16914764" algn="l" defTabSz="4228688" rtl="0" eaLnBrk="1" latinLnBrk="0" hangingPunct="1">
        <a:defRPr sz="8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7.gif"/><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6.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wmf"/><Relationship Id="rId11" Type="http://schemas.openxmlformats.org/officeDocument/2006/relationships/image" Target="../media/image5.gif"/><Relationship Id="rId5" Type="http://schemas.openxmlformats.org/officeDocument/2006/relationships/oleObject" Target="../embeddings/oleObject1.bin"/><Relationship Id="rId10" Type="http://schemas.openxmlformats.org/officeDocument/2006/relationships/image" Target="../media/image4.tiff"/><Relationship Id="rId4" Type="http://schemas.openxmlformats.org/officeDocument/2006/relationships/image" Target="../media/image3.png"/><Relationship Id="rId9"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Rectangle 451"/>
          <p:cNvSpPr>
            <a:spLocks noChangeArrowheads="1"/>
          </p:cNvSpPr>
          <p:nvPr/>
        </p:nvSpPr>
        <p:spPr bwMode="auto">
          <a:xfrm>
            <a:off x="8" y="-708025"/>
            <a:ext cx="175041" cy="1416050"/>
          </a:xfrm>
          <a:prstGeom prst="rect">
            <a:avLst/>
          </a:prstGeom>
          <a:noFill/>
          <a:ln w="9525">
            <a:noFill/>
            <a:round/>
            <a:headEnd/>
            <a:tailEnd/>
          </a:ln>
          <a:effectLst/>
        </p:spPr>
        <p:txBody>
          <a:bodyPr wrap="none" lIns="85143" tIns="42572" rIns="85143" bIns="42572" anchor="ctr"/>
          <a:lstStyle/>
          <a:p>
            <a:endParaRPr lang="en-US"/>
          </a:p>
        </p:txBody>
      </p:sp>
      <p:sp>
        <p:nvSpPr>
          <p:cNvPr id="5138" name="Rectangle 452"/>
          <p:cNvSpPr>
            <a:spLocks noChangeArrowheads="1"/>
          </p:cNvSpPr>
          <p:nvPr/>
        </p:nvSpPr>
        <p:spPr bwMode="auto">
          <a:xfrm>
            <a:off x="8" y="-708025"/>
            <a:ext cx="175041" cy="1416050"/>
          </a:xfrm>
          <a:prstGeom prst="rect">
            <a:avLst/>
          </a:prstGeom>
          <a:noFill/>
          <a:ln w="9525">
            <a:noFill/>
            <a:round/>
            <a:headEnd/>
            <a:tailEnd/>
          </a:ln>
          <a:effectLst/>
        </p:spPr>
        <p:txBody>
          <a:bodyPr wrap="none" lIns="85143" tIns="42572" rIns="85143" bIns="42572" anchor="ctr"/>
          <a:lstStyle/>
          <a:p>
            <a:endParaRPr lang="en-US"/>
          </a:p>
        </p:txBody>
      </p:sp>
      <p:sp>
        <p:nvSpPr>
          <p:cNvPr id="5143" name="Rectangle 457"/>
          <p:cNvSpPr>
            <a:spLocks noChangeArrowheads="1"/>
          </p:cNvSpPr>
          <p:nvPr/>
        </p:nvSpPr>
        <p:spPr bwMode="auto">
          <a:xfrm>
            <a:off x="8" y="-708025"/>
            <a:ext cx="175041" cy="1416050"/>
          </a:xfrm>
          <a:prstGeom prst="rect">
            <a:avLst/>
          </a:prstGeom>
          <a:noFill/>
          <a:ln w="9525">
            <a:noFill/>
            <a:round/>
            <a:headEnd/>
            <a:tailEnd/>
          </a:ln>
          <a:effectLst/>
        </p:spPr>
        <p:txBody>
          <a:bodyPr wrap="none" lIns="85143" tIns="42572" rIns="85143" bIns="42572" anchor="ctr"/>
          <a:lstStyle/>
          <a:p>
            <a:endParaRPr lang="en-US"/>
          </a:p>
        </p:txBody>
      </p:sp>
      <p:sp>
        <p:nvSpPr>
          <p:cNvPr id="5144" name="Rectangle 458"/>
          <p:cNvSpPr>
            <a:spLocks noChangeArrowheads="1"/>
          </p:cNvSpPr>
          <p:nvPr/>
        </p:nvSpPr>
        <p:spPr bwMode="auto">
          <a:xfrm>
            <a:off x="8" y="-708025"/>
            <a:ext cx="175041" cy="1416050"/>
          </a:xfrm>
          <a:prstGeom prst="rect">
            <a:avLst/>
          </a:prstGeom>
          <a:noFill/>
          <a:ln w="9525">
            <a:noFill/>
            <a:round/>
            <a:headEnd/>
            <a:tailEnd/>
          </a:ln>
          <a:effectLst/>
        </p:spPr>
        <p:txBody>
          <a:bodyPr wrap="none" lIns="85143" tIns="42572" rIns="85143" bIns="42572" anchor="ctr"/>
          <a:lstStyle/>
          <a:p>
            <a:endParaRPr lang="en-US"/>
          </a:p>
        </p:txBody>
      </p:sp>
      <p:sp>
        <p:nvSpPr>
          <p:cNvPr id="5608" name="Rectangle 488"/>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10" name="Rectangle 490"/>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12" name="Rectangle 492"/>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14" name="Rectangle 494"/>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16" name="Rectangle 496"/>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18" name="Rectangle 498"/>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5622" name="Rectangle 502"/>
          <p:cNvSpPr>
            <a:spLocks noChangeArrowheads="1"/>
          </p:cNvSpPr>
          <p:nvPr/>
        </p:nvSpPr>
        <p:spPr bwMode="auto">
          <a:xfrm>
            <a:off x="0" y="-429941"/>
            <a:ext cx="172014" cy="1317082"/>
          </a:xfrm>
          <a:prstGeom prst="rect">
            <a:avLst/>
          </a:prstGeom>
          <a:noFill/>
          <a:ln w="9525">
            <a:noFill/>
            <a:miter lim="800000"/>
            <a:headEnd/>
            <a:tailEnd/>
          </a:ln>
          <a:effectLst/>
        </p:spPr>
        <p:txBody>
          <a:bodyPr vert="horz" wrap="none" lIns="85143" tIns="42572" rIns="85143" bIns="42572" numCol="1" anchor="ctr" anchorCtr="0" compatLnSpc="1">
            <a:prstTxWarp prst="textNoShape">
              <a:avLst/>
            </a:prstTxWarp>
            <a:spAutoFit/>
          </a:bodyPr>
          <a:lstStyle/>
          <a:p>
            <a:endParaRPr lang="en-US"/>
          </a:p>
        </p:txBody>
      </p:sp>
      <p:sp>
        <p:nvSpPr>
          <p:cNvPr id="19461" name="Rectangle 5"/>
          <p:cNvSpPr>
            <a:spLocks noChangeArrowheads="1"/>
          </p:cNvSpPr>
          <p:nvPr/>
        </p:nvSpPr>
        <p:spPr bwMode="auto">
          <a:xfrm>
            <a:off x="0" y="-433112"/>
            <a:ext cx="184698" cy="1323423"/>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endParaRPr lang="en-US"/>
          </a:p>
        </p:txBody>
      </p:sp>
      <p:sp>
        <p:nvSpPr>
          <p:cNvPr id="19462" name="Rectangle 6"/>
          <p:cNvSpPr>
            <a:spLocks noChangeArrowheads="1"/>
          </p:cNvSpPr>
          <p:nvPr/>
        </p:nvSpPr>
        <p:spPr bwMode="auto">
          <a:xfrm>
            <a:off x="0" y="1034543"/>
            <a:ext cx="184698" cy="369316"/>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defTabSz="914240" fontAlgn="base">
              <a:spcBef>
                <a:spcPct val="0"/>
              </a:spcBef>
              <a:spcAft>
                <a:spcPct val="0"/>
              </a:spcAft>
            </a:pPr>
            <a:endParaRPr lang="en-US" sz="1800" dirty="0" smtClean="0">
              <a:latin typeface="Arial" pitchFamily="34" charset="0"/>
              <a:cs typeface="Arial" pitchFamily="34" charset="0"/>
            </a:endParaRPr>
          </a:p>
        </p:txBody>
      </p:sp>
      <p:sp>
        <p:nvSpPr>
          <p:cNvPr id="19464" name="Rectangle 8"/>
          <p:cNvSpPr>
            <a:spLocks noChangeArrowheads="1"/>
          </p:cNvSpPr>
          <p:nvPr/>
        </p:nvSpPr>
        <p:spPr bwMode="auto">
          <a:xfrm>
            <a:off x="0" y="-433112"/>
            <a:ext cx="184698" cy="1323423"/>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endParaRPr lang="en-US"/>
          </a:p>
        </p:txBody>
      </p:sp>
      <p:sp>
        <p:nvSpPr>
          <p:cNvPr id="19465" name="Rectangle 9"/>
          <p:cNvSpPr>
            <a:spLocks noChangeArrowheads="1"/>
          </p:cNvSpPr>
          <p:nvPr/>
        </p:nvSpPr>
        <p:spPr bwMode="auto">
          <a:xfrm>
            <a:off x="0" y="1139319"/>
            <a:ext cx="184698" cy="369316"/>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defTabSz="914240" fontAlgn="base">
              <a:spcBef>
                <a:spcPct val="0"/>
              </a:spcBef>
              <a:spcAft>
                <a:spcPct val="0"/>
              </a:spcAft>
            </a:pPr>
            <a:endParaRPr lang="en-US" sz="1800" dirty="0" smtClean="0">
              <a:latin typeface="Arial" pitchFamily="34" charset="0"/>
              <a:cs typeface="Arial" pitchFamily="34" charset="0"/>
            </a:endParaRPr>
          </a:p>
        </p:txBody>
      </p:sp>
      <p:sp>
        <p:nvSpPr>
          <p:cNvPr id="20516" name="Rectangle 36"/>
          <p:cNvSpPr>
            <a:spLocks noChangeArrowheads="1"/>
          </p:cNvSpPr>
          <p:nvPr/>
        </p:nvSpPr>
        <p:spPr bwMode="auto">
          <a:xfrm>
            <a:off x="0" y="-433112"/>
            <a:ext cx="184698" cy="1323423"/>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endParaRPr lang="en-US"/>
          </a:p>
        </p:txBody>
      </p:sp>
      <p:sp>
        <p:nvSpPr>
          <p:cNvPr id="20517" name="Rectangle 37"/>
          <p:cNvSpPr>
            <a:spLocks noChangeArrowheads="1"/>
          </p:cNvSpPr>
          <p:nvPr/>
        </p:nvSpPr>
        <p:spPr bwMode="auto">
          <a:xfrm>
            <a:off x="0" y="1034543"/>
            <a:ext cx="184698" cy="369316"/>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defTabSz="914240" fontAlgn="base">
              <a:spcBef>
                <a:spcPct val="0"/>
              </a:spcBef>
              <a:spcAft>
                <a:spcPct val="0"/>
              </a:spcAft>
            </a:pPr>
            <a:endParaRPr lang="en-US" sz="1800" dirty="0" smtClean="0">
              <a:latin typeface="Arial" pitchFamily="34" charset="0"/>
              <a:cs typeface="Arial" pitchFamily="34" charset="0"/>
            </a:endParaRPr>
          </a:p>
        </p:txBody>
      </p:sp>
      <p:sp>
        <p:nvSpPr>
          <p:cNvPr id="20519" name="Rectangle 39"/>
          <p:cNvSpPr>
            <a:spLocks noChangeArrowheads="1"/>
          </p:cNvSpPr>
          <p:nvPr/>
        </p:nvSpPr>
        <p:spPr bwMode="auto">
          <a:xfrm>
            <a:off x="0" y="-433112"/>
            <a:ext cx="184698" cy="1323423"/>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endParaRPr lang="en-US"/>
          </a:p>
        </p:txBody>
      </p:sp>
      <p:sp>
        <p:nvSpPr>
          <p:cNvPr id="20520" name="Rectangle 40"/>
          <p:cNvSpPr>
            <a:spLocks noChangeArrowheads="1"/>
          </p:cNvSpPr>
          <p:nvPr/>
        </p:nvSpPr>
        <p:spPr bwMode="auto">
          <a:xfrm>
            <a:off x="0" y="1844168"/>
            <a:ext cx="184698" cy="369316"/>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defTabSz="914240" fontAlgn="base">
              <a:spcBef>
                <a:spcPct val="0"/>
              </a:spcBef>
              <a:spcAft>
                <a:spcPct val="0"/>
              </a:spcAft>
            </a:pPr>
            <a:endParaRPr lang="en-US" sz="1800" dirty="0" smtClean="0">
              <a:latin typeface="Arial" pitchFamily="34" charset="0"/>
              <a:cs typeface="Arial" pitchFamily="34" charset="0"/>
            </a:endParaRPr>
          </a:p>
        </p:txBody>
      </p:sp>
      <p:sp>
        <p:nvSpPr>
          <p:cNvPr id="532" name="TextBox 531"/>
          <p:cNvSpPr txBox="1"/>
          <p:nvPr/>
        </p:nvSpPr>
        <p:spPr>
          <a:xfrm>
            <a:off x="685800" y="5486400"/>
            <a:ext cx="12801600" cy="2994159"/>
          </a:xfrm>
          <a:prstGeom prst="rect">
            <a:avLst/>
          </a:prstGeom>
          <a:noFill/>
        </p:spPr>
        <p:txBody>
          <a:bodyPr wrap="square" lIns="100081" tIns="50041" rIns="100081" bIns="50041" rtlCol="0">
            <a:spAutoFit/>
          </a:bodyPr>
          <a:lstStyle/>
          <a:p>
            <a:pPr algn="ctr"/>
            <a:r>
              <a:rPr lang="en-US" sz="6000" dirty="0" smtClean="0">
                <a:latin typeface="Times New Roman" panose="02020603050405020304" pitchFamily="18" charset="0"/>
                <a:cs typeface="Times New Roman" panose="02020603050405020304" pitchFamily="18" charset="0"/>
              </a:rPr>
              <a:t>Experiment</a:t>
            </a:r>
          </a:p>
          <a:p>
            <a:pPr algn="just"/>
            <a:endParaRPr lang="en-US" sz="1800" dirty="0" smtClean="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In this experiment, spin-polarized electrons with alternating forward and backward longitudinal spins interact with a vapor of </a:t>
            </a:r>
            <a:r>
              <a:rPr lang="en-US" sz="3600" dirty="0" err="1" smtClean="0">
                <a:latin typeface="Times New Roman" panose="02020603050405020304" pitchFamily="18" charset="0"/>
                <a:cs typeface="Times New Roman" panose="02020603050405020304" pitchFamily="18" charset="0"/>
              </a:rPr>
              <a:t>chirally</a:t>
            </a:r>
            <a:r>
              <a:rPr lang="en-US" sz="3600" dirty="0" smtClean="0">
                <a:latin typeface="Times New Roman" panose="02020603050405020304" pitchFamily="18" charset="0"/>
                <a:cs typeface="Times New Roman" panose="02020603050405020304" pitchFamily="18" charset="0"/>
              </a:rPr>
              <a:t>-pure molecules.  The experimental apparatus is shown in Fig. 1.  </a:t>
            </a:r>
            <a:endParaRPr lang="en-US" sz="2400" dirty="0" smtClean="0">
              <a:latin typeface="Times New Roman" panose="02020603050405020304" pitchFamily="18" charset="0"/>
              <a:cs typeface="Times New Roman" panose="02020603050405020304" pitchFamily="18" charset="0"/>
            </a:endParaRPr>
          </a:p>
        </p:txBody>
      </p:sp>
      <p:sp>
        <p:nvSpPr>
          <p:cNvPr id="8" name="Rectangle 39"/>
          <p:cNvSpPr>
            <a:spLocks noChangeArrowheads="1"/>
          </p:cNvSpPr>
          <p:nvPr/>
        </p:nvSpPr>
        <p:spPr bwMode="auto">
          <a:xfrm>
            <a:off x="0" y="-666083"/>
            <a:ext cx="202181" cy="1332166"/>
          </a:xfrm>
          <a:prstGeom prst="rect">
            <a:avLst/>
          </a:prstGeom>
          <a:noFill/>
          <a:ln w="9525">
            <a:noFill/>
            <a:miter lim="800000"/>
            <a:headEnd/>
            <a:tailEnd/>
          </a:ln>
          <a:effectLst/>
        </p:spPr>
        <p:txBody>
          <a:bodyPr vert="horz" wrap="none" lIns="100081" tIns="50041" rIns="100081" bIns="50041" numCol="1" anchor="ctr" anchorCtr="0" compatLnSpc="1">
            <a:prstTxWarp prst="textNoShape">
              <a:avLst/>
            </a:prstTxWarp>
            <a:spAutoFit/>
          </a:bodyPr>
          <a:lstStyle/>
          <a:p>
            <a:endParaRPr lang="en-US"/>
          </a:p>
        </p:txBody>
      </p:sp>
      <p:sp>
        <p:nvSpPr>
          <p:cNvPr id="44" name="Rectangle 43"/>
          <p:cNvSpPr/>
          <p:nvPr/>
        </p:nvSpPr>
        <p:spPr>
          <a:xfrm>
            <a:off x="14173200" y="17526000"/>
            <a:ext cx="12801600" cy="8925520"/>
          </a:xfrm>
          <a:prstGeom prst="rect">
            <a:avLst/>
          </a:prstGeom>
        </p:spPr>
        <p:txBody>
          <a:bodyPr>
            <a:spAutoFit/>
          </a:bodyPr>
          <a:lstStyle/>
          <a:p>
            <a:pPr algn="ctr"/>
            <a:r>
              <a:rPr lang="en-US" sz="6000" dirty="0" smtClean="0">
                <a:latin typeface="Times New Roman" panose="02020603050405020304" pitchFamily="18" charset="0"/>
                <a:cs typeface="Times New Roman" panose="02020603050405020304" pitchFamily="18" charset="0"/>
              </a:rPr>
              <a:t>Results</a:t>
            </a:r>
          </a:p>
          <a:p>
            <a:pPr algn="just"/>
            <a:endParaRPr lang="en-US" sz="1800" dirty="0" smtClean="0">
              <a:latin typeface="Times New Roman" panose="02020603050405020304" pitchFamily="18" charset="0"/>
              <a:cs typeface="Times New Roman" panose="02020603050405020304" pitchFamily="18" charset="0"/>
            </a:endParaRPr>
          </a:p>
          <a:p>
            <a:pPr lvl="0" algn="just" defTabSz="1000811" fontAlgn="base">
              <a:spcBef>
                <a:spcPct val="0"/>
              </a:spcBef>
              <a:spcAft>
                <a:spcPct val="0"/>
              </a:spcAft>
            </a:pPr>
            <a:r>
              <a:rPr lang="en-US" sz="3600" dirty="0" smtClean="0">
                <a:latin typeface="Times New Roman" panose="02020603050405020304" pitchFamily="18" charset="0"/>
                <a:ea typeface="Times New Roman" pitchFamily="18" charset="0"/>
                <a:cs typeface="Times New Roman" panose="02020603050405020304" pitchFamily="18" charset="0"/>
              </a:rPr>
              <a:t>We first measured </a:t>
            </a:r>
            <a:r>
              <a:rPr lang="en-US" sz="3600" i="1" dirty="0" smtClean="0">
                <a:latin typeface="Times New Roman" panose="02020603050405020304" pitchFamily="18" charset="0"/>
                <a:ea typeface="Times New Roman" pitchFamily="18" charset="0"/>
                <a:cs typeface="Times New Roman" panose="02020603050405020304" pitchFamily="18" charset="0"/>
              </a:rPr>
              <a:t>A </a:t>
            </a:r>
            <a:r>
              <a:rPr lang="en-US" sz="3600" dirty="0" smtClean="0">
                <a:latin typeface="Times New Roman" panose="02020603050405020304" pitchFamily="18" charset="0"/>
                <a:ea typeface="Times New Roman" pitchFamily="18" charset="0"/>
                <a:cs typeface="Times New Roman" panose="02020603050405020304" pitchFamily="18" charset="0"/>
              </a:rPr>
              <a:t>for the transmission of spin-polarized electrons through a vapor of </a:t>
            </a:r>
            <a:r>
              <a:rPr lang="en-US" sz="3600" dirty="0" err="1" smtClean="0">
                <a:latin typeface="Times New Roman" panose="02020603050405020304" pitchFamily="18" charset="0"/>
                <a:ea typeface="Times New Roman" pitchFamily="18" charset="0"/>
                <a:cs typeface="Times New Roman" panose="02020603050405020304" pitchFamily="18" charset="0"/>
              </a:rPr>
              <a:t>chirally</a:t>
            </a:r>
            <a:r>
              <a:rPr lang="en-US" sz="3600" dirty="0" smtClean="0">
                <a:latin typeface="Times New Roman" panose="02020603050405020304" pitchFamily="18" charset="0"/>
                <a:ea typeface="Times New Roman" pitchFamily="18" charset="0"/>
                <a:cs typeface="Times New Roman" panose="02020603050405020304" pitchFamily="18" charset="0"/>
              </a:rPr>
              <a:t>-pure </a:t>
            </a:r>
            <a:r>
              <a:rPr lang="en-US" sz="3600" dirty="0" err="1" smtClean="0">
                <a:latin typeface="Times New Roman" panose="02020603050405020304" pitchFamily="18" charset="0"/>
                <a:ea typeface="Times New Roman" pitchFamily="18" charset="0"/>
                <a:cs typeface="Times New Roman" panose="02020603050405020304" pitchFamily="18" charset="0"/>
              </a:rPr>
              <a:t>bromocamphor</a:t>
            </a:r>
            <a:r>
              <a:rPr lang="en-US" sz="3600" dirty="0" smtClean="0">
                <a:latin typeface="Times New Roman" panose="02020603050405020304" pitchFamily="18" charset="0"/>
                <a:ea typeface="Times New Roman" pitchFamily="18" charset="0"/>
                <a:cs typeface="Times New Roman" panose="02020603050405020304" pitchFamily="18" charset="0"/>
              </a:rPr>
              <a:t> at several incident electron </a:t>
            </a:r>
            <a:r>
              <a:rPr lang="en-US" sz="3600" dirty="0">
                <a:latin typeface="Times New Roman" panose="02020603050405020304" pitchFamily="18" charset="0"/>
                <a:ea typeface="Times New Roman" pitchFamily="18" charset="0"/>
                <a:cs typeface="Times New Roman" panose="02020603050405020304" pitchFamily="18" charset="0"/>
              </a:rPr>
              <a:t>energies. As a systematic check, the data were taken using two different settings of the final quarter-wave plate that polarizes the laser light.  </a:t>
            </a:r>
            <a:r>
              <a:rPr lang="en-US" sz="3600" dirty="0" smtClean="0">
                <a:latin typeface="Times New Roman" panose="02020603050405020304" pitchFamily="18" charset="0"/>
                <a:ea typeface="Times New Roman" pitchFamily="18" charset="0"/>
                <a:cs typeface="Times New Roman" panose="02020603050405020304" pitchFamily="18" charset="0"/>
              </a:rPr>
              <a:t>This flips the overall sign of the electron polarization for a given optical configuration. Our results are compared with the measurements of Mayer </a:t>
            </a:r>
            <a:r>
              <a:rPr lang="en-US" sz="3600" i="1" dirty="0" smtClean="0">
                <a:latin typeface="Times New Roman" panose="02020603050405020304" pitchFamily="18" charset="0"/>
                <a:ea typeface="Times New Roman" pitchFamily="18" charset="0"/>
                <a:cs typeface="Times New Roman" panose="02020603050405020304" pitchFamily="18" charset="0"/>
              </a:rPr>
              <a:t>et al</a:t>
            </a:r>
            <a:r>
              <a:rPr lang="en-US" sz="3600" dirty="0" smtClean="0">
                <a:latin typeface="Times New Roman" panose="02020603050405020304" pitchFamily="18" charset="0"/>
                <a:ea typeface="Times New Roman" pitchFamily="18" charset="0"/>
                <a:cs typeface="Times New Roman" panose="02020603050405020304" pitchFamily="18" charset="0"/>
              </a:rPr>
              <a:t>. [2] (scaled for our asymmetry definition, electron polarization, and beam attenuation) as shown in Fig. 3.  Additionally, the results of our measurements of </a:t>
            </a:r>
            <a:r>
              <a:rPr lang="en-US" sz="3600" i="1" dirty="0" smtClean="0">
                <a:latin typeface="Times New Roman" panose="02020603050405020304" pitchFamily="18" charset="0"/>
                <a:ea typeface="Times New Roman" pitchFamily="18" charset="0"/>
                <a:cs typeface="Times New Roman" panose="02020603050405020304" pitchFamily="18" charset="0"/>
              </a:rPr>
              <a:t>A</a:t>
            </a:r>
            <a:r>
              <a:rPr lang="en-US" sz="3600" dirty="0" smtClean="0">
                <a:latin typeface="Times New Roman" panose="02020603050405020304" pitchFamily="18" charset="0"/>
                <a:ea typeface="Times New Roman" pitchFamily="18" charset="0"/>
                <a:cs typeface="Times New Roman" panose="02020603050405020304" pitchFamily="18" charset="0"/>
              </a:rPr>
              <a:t> for DEA are shown in Fig. 4.  For DEA, we </a:t>
            </a:r>
            <a:r>
              <a:rPr lang="en-US" sz="3600" dirty="0" smtClean="0">
                <a:solidFill>
                  <a:prstClr val="black"/>
                </a:solidFill>
                <a:latin typeface="Times New Roman" panose="02020603050405020304" pitchFamily="18" charset="0"/>
                <a:ea typeface="Times New Roman" pitchFamily="18" charset="0"/>
                <a:cs typeface="Times New Roman" panose="02020603050405020304" pitchFamily="18" charset="0"/>
              </a:rPr>
              <a:t>also </a:t>
            </a:r>
            <a:r>
              <a:rPr lang="en-US" sz="3600" dirty="0">
                <a:solidFill>
                  <a:prstClr val="black"/>
                </a:solidFill>
                <a:latin typeface="Times New Roman" panose="02020603050405020304" pitchFamily="18" charset="0"/>
                <a:ea typeface="Times New Roman" pitchFamily="18" charset="0"/>
                <a:cs typeface="Times New Roman" panose="02020603050405020304" pitchFamily="18" charset="0"/>
              </a:rPr>
              <a:t>made an asymmetry measurement using two samples of racemic </a:t>
            </a:r>
            <a:r>
              <a:rPr lang="en-US" sz="3600" dirty="0" err="1">
                <a:solidFill>
                  <a:prstClr val="black"/>
                </a:solidFill>
                <a:latin typeface="Times New Roman" panose="02020603050405020304" pitchFamily="18" charset="0"/>
                <a:ea typeface="Times New Roman" pitchFamily="18" charset="0"/>
                <a:cs typeface="Times New Roman" panose="02020603050405020304" pitchFamily="18" charset="0"/>
              </a:rPr>
              <a:t>bromocamphor</a:t>
            </a:r>
            <a:r>
              <a:rPr lang="en-US" sz="3600" dirty="0">
                <a:solidFill>
                  <a:prstClr val="black"/>
                </a:solidFill>
                <a:latin typeface="Times New Roman" panose="02020603050405020304" pitchFamily="18" charset="0"/>
                <a:ea typeface="Times New Roman" pitchFamily="18" charset="0"/>
                <a:cs typeface="Times New Roman" panose="02020603050405020304" pitchFamily="18" charset="0"/>
              </a:rPr>
              <a:t> (equal amounts of left and right molecules, thus zero net chirality), which yielded a zero asymmetry as expected.</a:t>
            </a:r>
          </a:p>
          <a:p>
            <a:pPr algn="just" defTabSz="1000811" fontAlgn="base">
              <a:spcBef>
                <a:spcPct val="0"/>
              </a:spcBef>
              <a:spcAft>
                <a:spcPct val="0"/>
              </a:spcAft>
            </a:pPr>
            <a:endParaRPr lang="en-US" sz="2800" dirty="0" smtClean="0">
              <a:latin typeface="Times New Roman" panose="02020603050405020304" pitchFamily="18" charset="0"/>
              <a:cs typeface="Times New Roman" panose="02020603050405020304" pitchFamily="18" charset="0"/>
            </a:endParaRPr>
          </a:p>
        </p:txBody>
      </p:sp>
      <p:sp>
        <p:nvSpPr>
          <p:cNvPr id="2050" name="Rectangle 2"/>
          <p:cNvSpPr>
            <a:spLocks noChangeArrowheads="1"/>
          </p:cNvSpPr>
          <p:nvPr/>
        </p:nvSpPr>
        <p:spPr bwMode="auto">
          <a:xfrm>
            <a:off x="0" y="0"/>
            <a:ext cx="411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1" name="Rectangle 467"/>
          <p:cNvSpPr>
            <a:spLocks noChangeArrowheads="1"/>
          </p:cNvSpPr>
          <p:nvPr/>
        </p:nvSpPr>
        <p:spPr bwMode="auto">
          <a:xfrm>
            <a:off x="27660600" y="25069800"/>
            <a:ext cx="12801600" cy="1409701"/>
          </a:xfrm>
          <a:prstGeom prst="rect">
            <a:avLst/>
          </a:prstGeom>
          <a:noFill/>
          <a:ln w="9360">
            <a:noFill/>
            <a:miter lim="800000"/>
            <a:headEnd/>
            <a:tailEnd/>
          </a:ln>
          <a:effectLst/>
        </p:spPr>
        <p:txBody>
          <a:bodyPr lIns="98505" tIns="49253" rIns="98505" bIns="49253"/>
          <a:lstStyle/>
          <a:p>
            <a:pPr algn="just"/>
            <a:r>
              <a:rPr lang="en-US" sz="2600" b="1" dirty="0" smtClean="0">
                <a:latin typeface="Times New Roman" panose="02020603050405020304" pitchFamily="18" charset="0"/>
                <a:cs typeface="Times New Roman" panose="02020603050405020304" pitchFamily="18" charset="0"/>
              </a:rPr>
              <a:t>Figure 4</a:t>
            </a:r>
            <a:r>
              <a:rPr lang="en-US" sz="2600" b="1"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The DEA asymmetry as a function of incident electron energy.  The energy scale is defined such that 0 eV corresponds to the peak in the derivative of the Faraday cup current.  Thus, “negative” energies correspond to the high energy tail of the incident electron beam, which had an energy width (FWHM) of ~0.6 eV.  Uncertainties are determined by taking the standard deviation of the mean of the individual asymmetry measurements.  We estimate the uncertainty in the energy to be ~0.1 eV. </a:t>
            </a:r>
            <a:endParaRPr lang="en-US" sz="2600" i="1" dirty="0">
              <a:solidFill>
                <a:srgbClr val="000000"/>
              </a:solidFill>
              <a:latin typeface="Times New Roman" panose="02020603050405020304" pitchFamily="18" charset="0"/>
              <a:cs typeface="Times New Roman" panose="02020603050405020304" pitchFamily="18" charset="0"/>
            </a:endParaRPr>
          </a:p>
        </p:txBody>
      </p:sp>
      <p:sp>
        <p:nvSpPr>
          <p:cNvPr id="57" name="Rectangle 467"/>
          <p:cNvSpPr>
            <a:spLocks noChangeArrowheads="1"/>
          </p:cNvSpPr>
          <p:nvPr/>
        </p:nvSpPr>
        <p:spPr bwMode="auto">
          <a:xfrm>
            <a:off x="27660600" y="14782800"/>
            <a:ext cx="12801600" cy="1409701"/>
          </a:xfrm>
          <a:prstGeom prst="rect">
            <a:avLst/>
          </a:prstGeom>
          <a:noFill/>
          <a:ln w="9360">
            <a:noFill/>
            <a:miter lim="800000"/>
            <a:headEnd/>
            <a:tailEnd/>
          </a:ln>
          <a:effectLst/>
        </p:spPr>
        <p:txBody>
          <a:bodyPr lIns="98505" tIns="49253" rIns="98505" bIns="49253"/>
          <a:lstStyle/>
          <a:p>
            <a:pPr algn="just"/>
            <a:r>
              <a:rPr lang="en-US" sz="2600" b="1" smtClean="0">
                <a:latin typeface="Times New Roman" panose="02020603050405020304" pitchFamily="18" charset="0"/>
                <a:cs typeface="Times New Roman" panose="02020603050405020304" pitchFamily="18" charset="0"/>
              </a:rPr>
              <a:t>Figure 3</a:t>
            </a:r>
            <a:r>
              <a:rPr lang="en-US" sz="2600" b="1" dirty="0" smtClean="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Transmission asymmetry of spin-polarized electrons through </a:t>
            </a:r>
            <a:r>
              <a:rPr lang="en-US" sz="2600" i="1" dirty="0" err="1" smtClean="0">
                <a:latin typeface="Times New Roman" panose="02020603050405020304" pitchFamily="18" charset="0"/>
                <a:cs typeface="Times New Roman" panose="02020603050405020304" pitchFamily="18" charset="0"/>
              </a:rPr>
              <a:t>chirally</a:t>
            </a:r>
            <a:r>
              <a:rPr lang="en-US" sz="2600" i="1" dirty="0">
                <a:latin typeface="Times New Roman" panose="02020603050405020304" pitchFamily="18" charset="0"/>
                <a:cs typeface="Times New Roman" panose="02020603050405020304" pitchFamily="18" charset="0"/>
              </a:rPr>
              <a:t>-</a:t>
            </a:r>
            <a:r>
              <a:rPr lang="en-US" sz="2600" i="1" dirty="0" smtClean="0">
                <a:latin typeface="Times New Roman" panose="02020603050405020304" pitchFamily="18" charset="0"/>
                <a:cs typeface="Times New Roman" panose="02020603050405020304" pitchFamily="18" charset="0"/>
              </a:rPr>
              <a:t>pure </a:t>
            </a:r>
            <a:r>
              <a:rPr lang="en-US" sz="2600" i="1" dirty="0" err="1" smtClean="0">
                <a:latin typeface="Times New Roman" panose="02020603050405020304" pitchFamily="18" charset="0"/>
                <a:cs typeface="Times New Roman" panose="02020603050405020304" pitchFamily="18" charset="0"/>
              </a:rPr>
              <a:t>bromocamphor</a:t>
            </a:r>
            <a:r>
              <a:rPr lang="en-US" sz="2600" i="1" dirty="0" smtClean="0">
                <a:latin typeface="Times New Roman" panose="02020603050405020304" pitchFamily="18" charset="0"/>
                <a:cs typeface="Times New Roman" panose="02020603050405020304" pitchFamily="18" charset="0"/>
              </a:rPr>
              <a:t> and comparison with the results of Mayer et al.</a:t>
            </a:r>
            <a:endParaRPr lang="en-US" sz="2600" i="1" dirty="0">
              <a:solidFill>
                <a:srgbClr val="000000"/>
              </a:solidFill>
              <a:latin typeface="Times New Roman" panose="02020603050405020304" pitchFamily="18" charset="0"/>
              <a:cs typeface="Times New Roman" panose="02020603050405020304" pitchFamily="18" charset="0"/>
            </a:endParaRPr>
          </a:p>
        </p:txBody>
      </p:sp>
      <p:sp>
        <p:nvSpPr>
          <p:cNvPr id="16397" name="Rectangle 13"/>
          <p:cNvSpPr>
            <a:spLocks noChangeArrowheads="1"/>
          </p:cNvSpPr>
          <p:nvPr/>
        </p:nvSpPr>
        <p:spPr bwMode="auto">
          <a:xfrm>
            <a:off x="0" y="0"/>
            <a:ext cx="411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398" name="Rectangle 14"/>
          <p:cNvSpPr>
            <a:spLocks noChangeArrowheads="1"/>
          </p:cNvSpPr>
          <p:nvPr/>
        </p:nvSpPr>
        <p:spPr bwMode="auto">
          <a:xfrm>
            <a:off x="0" y="1866900"/>
            <a:ext cx="4114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9" name="TextBox 58"/>
              <p:cNvSpPr txBox="1"/>
              <p:nvPr/>
            </p:nvSpPr>
            <p:spPr>
              <a:xfrm>
                <a:off x="685800" y="16743424"/>
                <a:ext cx="12801600" cy="5659376"/>
              </a:xfrm>
              <a:prstGeom prst="rect">
                <a:avLst/>
              </a:prstGeom>
              <a:noFill/>
            </p:spPr>
            <p:txBody>
              <a:bodyPr wrap="square" lIns="100081" tIns="50041" rIns="100081" bIns="50041" rtlCol="0">
                <a:spAutoFit/>
              </a:bodyPr>
              <a:lstStyle/>
              <a:p>
                <a:pPr algn="just"/>
                <a:r>
                  <a:rPr lang="en-US" sz="3600" dirty="0" smtClean="0">
                    <a:latin typeface="Times New Roman" panose="02020603050405020304" pitchFamily="18" charset="0"/>
                    <a:cs typeface="Times New Roman" panose="02020603050405020304" pitchFamily="18" charset="0"/>
                  </a:rPr>
                  <a:t>The asymmetry is defined as</a:t>
                </a:r>
              </a:p>
              <a:p>
                <a:pPr algn="just"/>
                <a:endParaRPr lang="en-US" sz="2400" dirty="0" smtClean="0">
                  <a:latin typeface="Times New Roman" panose="02020603050405020304" pitchFamily="18" charset="0"/>
                  <a:cs typeface="Times New Roman" panose="02020603050405020304" pitchFamily="18" charset="0"/>
                </a:endParaRPr>
              </a:p>
              <a:p>
                <a:pPr algn="ctr"/>
                <a14:m>
                  <m:oMath xmlns:m="http://schemas.openxmlformats.org/officeDocument/2006/math">
                    <m:r>
                      <a:rPr lang="en-US" sz="4000" i="1" smtClean="0">
                        <a:latin typeface="Cambria Math"/>
                        <a:cs typeface="Times New Roman" panose="02020603050405020304" pitchFamily="18" charset="0"/>
                      </a:rPr>
                      <m:t>𝐴</m:t>
                    </m:r>
                    <m:r>
                      <a:rPr lang="en-US" sz="4000" i="1" smtClean="0">
                        <a:latin typeface="Cambria Math"/>
                        <a:cs typeface="Times New Roman" panose="02020603050405020304" pitchFamily="18" charset="0"/>
                      </a:rPr>
                      <m:t>=</m:t>
                    </m:r>
                    <m:sSub>
                      <m:sSubPr>
                        <m:ctrlPr>
                          <a:rPr lang="en-US" sz="4000" i="1" smtClean="0">
                            <a:latin typeface="Cambria Math"/>
                            <a:cs typeface="Times New Roman" panose="02020603050405020304" pitchFamily="18" charset="0"/>
                          </a:rPr>
                        </m:ctrlPr>
                      </m:sSubPr>
                      <m:e>
                        <m:d>
                          <m:dPr>
                            <m:ctrlPr>
                              <a:rPr lang="en-US" sz="4000" i="1" smtClean="0">
                                <a:latin typeface="Cambria Math"/>
                                <a:cs typeface="Times New Roman" panose="02020603050405020304" pitchFamily="18" charset="0"/>
                              </a:rPr>
                            </m:ctrlPr>
                          </m:dPr>
                          <m:e>
                            <m:f>
                              <m:fPr>
                                <m:ctrlPr>
                                  <a:rPr lang="en-US" sz="4000" i="1" smtClean="0">
                                    <a:latin typeface="Cambria Math"/>
                                    <a:cs typeface="Times New Roman" panose="02020603050405020304" pitchFamily="18" charset="0"/>
                                  </a:rPr>
                                </m:ctrlPr>
                              </m:fPr>
                              <m:num>
                                <m:sSub>
                                  <m:sSubPr>
                                    <m:ctrlPr>
                                      <a:rPr lang="en-US" sz="4000" i="1" smtClean="0">
                                        <a:latin typeface="Cambria Math"/>
                                        <a:cs typeface="Times New Roman" panose="02020603050405020304" pitchFamily="18" charset="0"/>
                                      </a:rPr>
                                    </m:ctrlPr>
                                  </m:sSubPr>
                                  <m:e>
                                    <m:r>
                                      <a:rPr lang="en-US" sz="4000" b="0" i="1" smtClean="0">
                                        <a:latin typeface="Cambria Math"/>
                                        <a:cs typeface="Times New Roman" panose="02020603050405020304" pitchFamily="18" charset="0"/>
                                      </a:rPr>
                                      <m:t>𝐼</m:t>
                                    </m:r>
                                  </m:e>
                                  <m:sub>
                                    <m:r>
                                      <a:rPr lang="en-US" sz="4000" b="0" i="1" smtClean="0">
                                        <a:latin typeface="Cambria Math"/>
                                        <a:cs typeface="Times New Roman" panose="02020603050405020304" pitchFamily="18" charset="0"/>
                                      </a:rPr>
                                      <m:t>+</m:t>
                                    </m:r>
                                  </m:sub>
                                </m:sSub>
                                <m:r>
                                  <a:rPr lang="en-US" sz="4000" b="0" i="1" smtClean="0">
                                    <a:latin typeface="Cambria Math"/>
                                    <a:cs typeface="Times New Roman" panose="02020603050405020304" pitchFamily="18" charset="0"/>
                                  </a:rPr>
                                  <m:t>−</m:t>
                                </m:r>
                                <m:sSub>
                                  <m:sSubPr>
                                    <m:ctrlPr>
                                      <a:rPr lang="en-US" sz="4000" b="0" i="1" smtClean="0">
                                        <a:latin typeface="Cambria Math"/>
                                        <a:cs typeface="Times New Roman" panose="02020603050405020304" pitchFamily="18" charset="0"/>
                                      </a:rPr>
                                    </m:ctrlPr>
                                  </m:sSubPr>
                                  <m:e>
                                    <m:r>
                                      <a:rPr lang="en-US" sz="4000" b="0" i="1" smtClean="0">
                                        <a:latin typeface="Cambria Math"/>
                                        <a:cs typeface="Times New Roman" panose="02020603050405020304" pitchFamily="18" charset="0"/>
                                      </a:rPr>
                                      <m:t>𝐼</m:t>
                                    </m:r>
                                  </m:e>
                                  <m:sub>
                                    <m:r>
                                      <a:rPr lang="en-US" sz="4000" b="0" i="1" smtClean="0">
                                        <a:latin typeface="Cambria Math"/>
                                        <a:cs typeface="Times New Roman" panose="02020603050405020304" pitchFamily="18" charset="0"/>
                                      </a:rPr>
                                      <m:t>−</m:t>
                                    </m:r>
                                  </m:sub>
                                </m:sSub>
                              </m:num>
                              <m:den>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r>
                                  <a:rPr lang="en-US" sz="4000" b="0" i="1" smtClean="0">
                                    <a:latin typeface="Cambria Math"/>
                                    <a:cs typeface="Times New Roman" panose="02020603050405020304" pitchFamily="18" charset="0"/>
                                  </a:rPr>
                                  <m:t>+</m:t>
                                </m:r>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den>
                            </m:f>
                          </m:e>
                        </m:d>
                      </m:e>
                      <m:sub>
                        <m:r>
                          <a:rPr lang="en-US" sz="4000" b="0" i="1" smtClean="0">
                            <a:latin typeface="Cambria Math"/>
                            <a:cs typeface="Times New Roman" panose="02020603050405020304" pitchFamily="18" charset="0"/>
                          </a:rPr>
                          <m:t>𝐿</m:t>
                        </m:r>
                      </m:sub>
                    </m:sSub>
                    <m:r>
                      <a:rPr lang="en-US" sz="4000" b="0" i="1" smtClean="0">
                        <a:latin typeface="Cambria Math"/>
                        <a:cs typeface="Times New Roman" panose="02020603050405020304" pitchFamily="18" charset="0"/>
                      </a:rPr>
                      <m:t>−</m:t>
                    </m:r>
                    <m:sSub>
                      <m:sSubPr>
                        <m:ctrlPr>
                          <a:rPr lang="en-US" sz="4000" i="1">
                            <a:latin typeface="Cambria Math"/>
                            <a:cs typeface="Times New Roman" panose="02020603050405020304" pitchFamily="18" charset="0"/>
                          </a:rPr>
                        </m:ctrlPr>
                      </m:sSubPr>
                      <m:e>
                        <m:d>
                          <m:dPr>
                            <m:ctrlPr>
                              <a:rPr lang="en-US" sz="4000" i="1">
                                <a:latin typeface="Cambria Math"/>
                                <a:cs typeface="Times New Roman" panose="02020603050405020304" pitchFamily="18" charset="0"/>
                              </a:rPr>
                            </m:ctrlPr>
                          </m:dPr>
                          <m:e>
                            <m:f>
                              <m:fPr>
                                <m:ctrlPr>
                                  <a:rPr lang="en-US" sz="4000" i="1">
                                    <a:latin typeface="Cambria Math"/>
                                    <a:cs typeface="Times New Roman" panose="02020603050405020304" pitchFamily="18" charset="0"/>
                                  </a:rPr>
                                </m:ctrlPr>
                              </m:fPr>
                              <m:num>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r>
                                  <a:rPr lang="en-US" sz="4000" i="1">
                                    <a:latin typeface="Cambria Math"/>
                                    <a:cs typeface="Times New Roman" panose="02020603050405020304" pitchFamily="18" charset="0"/>
                                  </a:rPr>
                                  <m:t>−</m:t>
                                </m:r>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num>
                              <m:den>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r>
                                  <a:rPr lang="en-US" sz="4000" i="1">
                                    <a:latin typeface="Cambria Math"/>
                                    <a:cs typeface="Times New Roman" panose="02020603050405020304" pitchFamily="18" charset="0"/>
                                  </a:rPr>
                                  <m:t>+</m:t>
                                </m:r>
                                <m:sSub>
                                  <m:sSubPr>
                                    <m:ctrlPr>
                                      <a:rPr lang="en-US" sz="4000" i="1">
                                        <a:latin typeface="Cambria Math"/>
                                        <a:cs typeface="Times New Roman" panose="02020603050405020304" pitchFamily="18" charset="0"/>
                                      </a:rPr>
                                    </m:ctrlPr>
                                  </m:sSubPr>
                                  <m:e>
                                    <m:r>
                                      <a:rPr lang="en-US" sz="4000" i="1">
                                        <a:latin typeface="Cambria Math"/>
                                        <a:cs typeface="Times New Roman" panose="02020603050405020304" pitchFamily="18" charset="0"/>
                                      </a:rPr>
                                      <m:t>𝐼</m:t>
                                    </m:r>
                                  </m:e>
                                  <m:sub>
                                    <m:r>
                                      <a:rPr lang="en-US" sz="4000" i="1">
                                        <a:latin typeface="Cambria Math"/>
                                        <a:cs typeface="Times New Roman" panose="02020603050405020304" pitchFamily="18" charset="0"/>
                                      </a:rPr>
                                      <m:t>−</m:t>
                                    </m:r>
                                  </m:sub>
                                </m:sSub>
                              </m:den>
                            </m:f>
                          </m:e>
                        </m:d>
                      </m:e>
                      <m:sub>
                        <m:r>
                          <a:rPr lang="en-US" sz="4000" b="0" i="1" smtClean="0">
                            <a:latin typeface="Cambria Math"/>
                            <a:cs typeface="Times New Roman" panose="02020603050405020304" pitchFamily="18" charset="0"/>
                          </a:rPr>
                          <m:t>𝑅</m:t>
                        </m:r>
                      </m:sub>
                    </m:sSub>
                  </m:oMath>
                </a14:m>
                <a:r>
                  <a:rPr lang="en-US" sz="4000" dirty="0" smtClean="0">
                    <a:latin typeface="Times New Roman" panose="02020603050405020304" pitchFamily="18" charset="0"/>
                    <a:cs typeface="Times New Roman" panose="02020603050405020304" pitchFamily="18" charset="0"/>
                  </a:rPr>
                  <a:t>,</a:t>
                </a:r>
              </a:p>
              <a:p>
                <a:pPr algn="just"/>
                <a:endParaRPr lang="en-US" sz="2400" dirty="0" smtClean="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ea typeface="Times New Roman" pitchFamily="18" charset="0"/>
                    <a:cs typeface="Times New Roman" panose="02020603050405020304" pitchFamily="18" charset="0"/>
                  </a:rPr>
                  <a:t>where </a:t>
                </a:r>
                <a:r>
                  <a:rPr lang="en-US" sz="3600" i="1" dirty="0" smtClean="0">
                    <a:latin typeface="Times New Roman" panose="02020603050405020304" pitchFamily="18" charset="0"/>
                    <a:ea typeface="Times New Roman" pitchFamily="18" charset="0"/>
                    <a:cs typeface="Times New Roman" panose="02020603050405020304" pitchFamily="18" charset="0"/>
                  </a:rPr>
                  <a:t>I</a:t>
                </a:r>
                <a:r>
                  <a:rPr lang="en-US" sz="3600" i="1" baseline="-25000" dirty="0" smtClean="0">
                    <a:latin typeface="Times New Roman" panose="02020603050405020304" pitchFamily="18" charset="0"/>
                    <a:ea typeface="Times New Roman" pitchFamily="18" charset="0"/>
                    <a:cs typeface="Times New Roman" panose="02020603050405020304" pitchFamily="18" charset="0"/>
                  </a:rPr>
                  <a:t>+</a:t>
                </a:r>
                <a:r>
                  <a:rPr lang="en-US" sz="3600" dirty="0" smtClean="0">
                    <a:latin typeface="Times New Roman" panose="02020603050405020304" pitchFamily="18" charset="0"/>
                    <a:ea typeface="Times New Roman" pitchFamily="18" charset="0"/>
                    <a:cs typeface="Times New Roman" panose="02020603050405020304" pitchFamily="18" charset="0"/>
                  </a:rPr>
                  <a:t> (</a:t>
                </a:r>
                <a:r>
                  <a:rPr lang="en-US" sz="3600" i="1" dirty="0" smtClean="0">
                    <a:latin typeface="Times New Roman" panose="02020603050405020304" pitchFamily="18" charset="0"/>
                    <a:ea typeface="Times New Roman" pitchFamily="18" charset="0"/>
                    <a:cs typeface="Times New Roman" panose="02020603050405020304" pitchFamily="18" charset="0"/>
                  </a:rPr>
                  <a:t>I</a:t>
                </a:r>
                <a:r>
                  <a:rPr lang="en-US" sz="3600" i="1" baseline="-25000" dirty="0">
                    <a:latin typeface="Times New Roman" panose="02020603050405020304" pitchFamily="18" charset="0"/>
                    <a:ea typeface="Times New Roman" pitchFamily="18" charset="0"/>
                    <a:cs typeface="Times New Roman" panose="02020603050405020304" pitchFamily="18" charset="0"/>
                  </a:rPr>
                  <a:t>-</a:t>
                </a:r>
                <a:r>
                  <a:rPr lang="en-US" sz="3600" dirty="0" smtClean="0">
                    <a:latin typeface="Times New Roman" panose="02020603050405020304" pitchFamily="18" charset="0"/>
                    <a:ea typeface="Times New Roman" pitchFamily="18" charset="0"/>
                    <a:cs typeface="Times New Roman" panose="02020603050405020304" pitchFamily="18" charset="0"/>
                  </a:rPr>
                  <a:t>) is the current measured for positive (negative) electron spins, and “</a:t>
                </a:r>
                <a:r>
                  <a:rPr lang="en-US" sz="3600" i="1" dirty="0" smtClean="0">
                    <a:latin typeface="Times New Roman" panose="02020603050405020304" pitchFamily="18" charset="0"/>
                    <a:ea typeface="Times New Roman" pitchFamily="18" charset="0"/>
                    <a:cs typeface="Times New Roman" panose="02020603050405020304" pitchFamily="18" charset="0"/>
                  </a:rPr>
                  <a:t>L</a:t>
                </a:r>
                <a:r>
                  <a:rPr lang="en-US" sz="3600" dirty="0" smtClean="0">
                    <a:latin typeface="Times New Roman" panose="02020603050405020304" pitchFamily="18" charset="0"/>
                    <a:ea typeface="Times New Roman" pitchFamily="18" charset="0"/>
                    <a:cs typeface="Times New Roman" panose="02020603050405020304" pitchFamily="18" charset="0"/>
                  </a:rPr>
                  <a:t>” (“</a:t>
                </a:r>
                <a:r>
                  <a:rPr lang="en-US" sz="3600" i="1" dirty="0" smtClean="0">
                    <a:latin typeface="Times New Roman" panose="02020603050405020304" pitchFamily="18" charset="0"/>
                    <a:ea typeface="Times New Roman" pitchFamily="18" charset="0"/>
                    <a:cs typeface="Times New Roman" panose="02020603050405020304" pitchFamily="18" charset="0"/>
                  </a:rPr>
                  <a:t>R</a:t>
                </a:r>
                <a:r>
                  <a:rPr lang="en-US" sz="3600" dirty="0" smtClean="0">
                    <a:latin typeface="Times New Roman" panose="02020603050405020304" pitchFamily="18" charset="0"/>
                    <a:ea typeface="Times New Roman" pitchFamily="18" charset="0"/>
                    <a:cs typeface="Times New Roman" panose="02020603050405020304" pitchFamily="18" charset="0"/>
                  </a:rPr>
                  <a:t>”) correspond to the left- (right-) handed chirality of the target molecules.  We consider the asymmetry for two different electron/molecule interactions:  electron transmission and dissociative electron attachment.</a:t>
                </a:r>
                <a:endParaRPr lang="en-US" sz="3600" dirty="0" smtClean="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85800" y="16743424"/>
                <a:ext cx="12801600" cy="5659376"/>
              </a:xfrm>
              <a:prstGeom prst="rect">
                <a:avLst/>
              </a:prstGeom>
              <a:blipFill rotWithShape="1">
                <a:blip r:embed="rId4"/>
                <a:stretch>
                  <a:fillRect l="-1429" t="-1724" r="-1333"/>
                </a:stretch>
              </a:blipFill>
            </p:spPr>
            <p:txBody>
              <a:bodyPr/>
              <a:lstStyle/>
              <a:p>
                <a:r>
                  <a:rPr lang="en-US">
                    <a:noFill/>
                  </a:rPr>
                  <a:t> </a:t>
                </a:r>
              </a:p>
            </p:txBody>
          </p:sp>
        </mc:Fallback>
      </mc:AlternateContent>
      <p:sp>
        <p:nvSpPr>
          <p:cNvPr id="58" name="Rectangle 57"/>
          <p:cNvSpPr/>
          <p:nvPr/>
        </p:nvSpPr>
        <p:spPr>
          <a:xfrm>
            <a:off x="14173200" y="26060400"/>
            <a:ext cx="12801600" cy="5170646"/>
          </a:xfrm>
          <a:prstGeom prst="rect">
            <a:avLst/>
          </a:prstGeom>
        </p:spPr>
        <p:txBody>
          <a:bodyPr>
            <a:spAutoFit/>
          </a:bodyPr>
          <a:lstStyle/>
          <a:p>
            <a:pPr algn="ctr"/>
            <a:r>
              <a:rPr lang="en-US" sz="6000" dirty="0" smtClean="0">
                <a:latin typeface="Times New Roman" panose="02020603050405020304" pitchFamily="18" charset="0"/>
                <a:cs typeface="Times New Roman" panose="02020603050405020304" pitchFamily="18" charset="0"/>
              </a:rPr>
              <a:t>Conclusions</a:t>
            </a:r>
          </a:p>
          <a:p>
            <a:pPr algn="just"/>
            <a:endParaRPr lang="en-US" sz="1800" dirty="0" smtClean="0">
              <a:latin typeface="Times New Roman" panose="02020603050405020304" pitchFamily="18" charset="0"/>
              <a:cs typeface="Times New Roman" panose="02020603050405020304" pitchFamily="18" charset="0"/>
            </a:endParaRPr>
          </a:p>
          <a:p>
            <a:pPr algn="just" defTabSz="1000811" fontAlgn="base">
              <a:spcBef>
                <a:spcPct val="0"/>
              </a:spcBef>
              <a:spcAft>
                <a:spcPct val="0"/>
              </a:spcAft>
            </a:pPr>
            <a:r>
              <a:rPr lang="en-US" sz="3600" dirty="0" smtClean="0">
                <a:latin typeface="Times New Roman" panose="02020603050405020304" pitchFamily="18" charset="0"/>
                <a:ea typeface="Times New Roman" pitchFamily="18" charset="0"/>
                <a:cs typeface="Times New Roman" panose="02020603050405020304" pitchFamily="18" charset="0"/>
              </a:rPr>
              <a:t>We have confirmed the results of Mayer </a:t>
            </a:r>
            <a:r>
              <a:rPr lang="en-US" sz="3600" i="1" dirty="0" smtClean="0">
                <a:latin typeface="Times New Roman" panose="02020603050405020304" pitchFamily="18" charset="0"/>
                <a:ea typeface="Times New Roman" pitchFamily="18" charset="0"/>
                <a:cs typeface="Times New Roman" panose="02020603050405020304" pitchFamily="18" charset="0"/>
              </a:rPr>
              <a:t>et al. </a:t>
            </a:r>
            <a:r>
              <a:rPr lang="en-US" sz="3600" dirty="0" smtClean="0">
                <a:latin typeface="Times New Roman" panose="02020603050405020304" pitchFamily="18" charset="0"/>
                <a:ea typeface="Times New Roman" pitchFamily="18" charset="0"/>
                <a:cs typeface="Times New Roman" panose="02020603050405020304" pitchFamily="18" charset="0"/>
              </a:rPr>
              <a:t>for the transmission of spin-polarized electrons through </a:t>
            </a:r>
            <a:r>
              <a:rPr lang="en-US" sz="3600" dirty="0" err="1" smtClean="0">
                <a:latin typeface="Times New Roman" panose="02020603050405020304" pitchFamily="18" charset="0"/>
                <a:ea typeface="Times New Roman" pitchFamily="18" charset="0"/>
                <a:cs typeface="Times New Roman" panose="02020603050405020304" pitchFamily="18" charset="0"/>
              </a:rPr>
              <a:t>chirally</a:t>
            </a:r>
            <a:r>
              <a:rPr lang="en-US" sz="3600" dirty="0">
                <a:latin typeface="Times New Roman" panose="02020603050405020304" pitchFamily="18" charset="0"/>
                <a:ea typeface="Times New Roman" pitchFamily="18" charset="0"/>
                <a:cs typeface="Times New Roman" panose="02020603050405020304" pitchFamily="18" charset="0"/>
              </a:rPr>
              <a:t>-</a:t>
            </a:r>
            <a:r>
              <a:rPr lang="en-US" sz="3600" dirty="0" smtClean="0">
                <a:latin typeface="Times New Roman" panose="02020603050405020304" pitchFamily="18" charset="0"/>
                <a:ea typeface="Times New Roman" pitchFamily="18" charset="0"/>
                <a:cs typeface="Times New Roman" panose="02020603050405020304" pitchFamily="18" charset="0"/>
              </a:rPr>
              <a:t>pure </a:t>
            </a:r>
            <a:r>
              <a:rPr lang="en-US" sz="3600" dirty="0" err="1" smtClean="0">
                <a:latin typeface="Times New Roman" panose="02020603050405020304" pitchFamily="18" charset="0"/>
                <a:ea typeface="Times New Roman" pitchFamily="18" charset="0"/>
                <a:cs typeface="Times New Roman" panose="02020603050405020304" pitchFamily="18" charset="0"/>
              </a:rPr>
              <a:t>bromocamophor</a:t>
            </a:r>
            <a:r>
              <a:rPr lang="en-US" sz="3600" dirty="0" smtClean="0">
                <a:latin typeface="Times New Roman" panose="02020603050405020304" pitchFamily="18" charset="0"/>
                <a:ea typeface="Times New Roman" pitchFamily="18" charset="0"/>
                <a:cs typeface="Times New Roman" panose="02020603050405020304" pitchFamily="18" charset="0"/>
              </a:rPr>
              <a:t>.  Additionally, we have also observed </a:t>
            </a:r>
            <a:r>
              <a:rPr lang="en-US" sz="3600" dirty="0" err="1" smtClean="0">
                <a:latin typeface="Times New Roman" panose="02020603050405020304" pitchFamily="18" charset="0"/>
                <a:ea typeface="Times New Roman" pitchFamily="18" charset="0"/>
                <a:cs typeface="Times New Roman" panose="02020603050405020304" pitchFamily="18" charset="0"/>
              </a:rPr>
              <a:t>chirally</a:t>
            </a:r>
            <a:r>
              <a:rPr lang="en-US" sz="3600" dirty="0" smtClean="0">
                <a:latin typeface="Times New Roman" panose="02020603050405020304" pitchFamily="18" charset="0"/>
                <a:ea typeface="Times New Roman" pitchFamily="18" charset="0"/>
                <a:cs typeface="Times New Roman" panose="02020603050405020304" pitchFamily="18" charset="0"/>
              </a:rPr>
              <a:t>-dependent </a:t>
            </a:r>
            <a:r>
              <a:rPr lang="en-US" sz="3600" dirty="0">
                <a:latin typeface="Times New Roman" panose="02020603050405020304" pitchFamily="18" charset="0"/>
                <a:ea typeface="Times New Roman" pitchFamily="18" charset="0"/>
                <a:cs typeface="Times New Roman" panose="02020603050405020304" pitchFamily="18" charset="0"/>
              </a:rPr>
              <a:t>dissociative electron attachment when spin-polarized electrons are incident on </a:t>
            </a:r>
            <a:r>
              <a:rPr lang="en-US" sz="3600" dirty="0" err="1" smtClean="0">
                <a:latin typeface="Times New Roman" panose="02020603050405020304" pitchFamily="18" charset="0"/>
                <a:ea typeface="Times New Roman" pitchFamily="18" charset="0"/>
                <a:cs typeface="Times New Roman" panose="02020603050405020304" pitchFamily="18" charset="0"/>
              </a:rPr>
              <a:t>bromocamphor</a:t>
            </a:r>
            <a:r>
              <a:rPr lang="en-US" sz="3600" dirty="0" smtClean="0">
                <a:latin typeface="Times New Roman" panose="02020603050405020304" pitchFamily="18" charset="0"/>
                <a:ea typeface="Times New Roman" pitchFamily="18" charset="0"/>
                <a:cs typeface="Times New Roman" panose="02020603050405020304" pitchFamily="18" charset="0"/>
              </a:rPr>
              <a:t> molecules.  The </a:t>
            </a:r>
            <a:r>
              <a:rPr lang="en-US" sz="3600" dirty="0">
                <a:latin typeface="Times New Roman" panose="02020603050405020304" pitchFamily="18" charset="0"/>
                <a:ea typeface="Times New Roman" pitchFamily="18" charset="0"/>
                <a:cs typeface="Times New Roman" panose="02020603050405020304" pitchFamily="18" charset="0"/>
              </a:rPr>
              <a:t>unambiguous identification of such handedness in a destructive molecular process represents </a:t>
            </a:r>
            <a:r>
              <a:rPr lang="en-US" sz="3600" dirty="0" smtClean="0">
                <a:latin typeface="Times New Roman" panose="02020603050405020304" pitchFamily="18" charset="0"/>
                <a:ea typeface="Times New Roman" pitchFamily="18" charset="0"/>
                <a:cs typeface="Times New Roman" panose="02020603050405020304" pitchFamily="18" charset="0"/>
              </a:rPr>
              <a:t>validation of the </a:t>
            </a:r>
            <a:r>
              <a:rPr lang="en-US" sz="3600" dirty="0" err="1">
                <a:latin typeface="Times New Roman" panose="02020603050405020304" pitchFamily="18" charset="0"/>
                <a:ea typeface="Times New Roman" pitchFamily="18" charset="0"/>
                <a:cs typeface="Times New Roman" panose="02020603050405020304" pitchFamily="18" charset="0"/>
              </a:rPr>
              <a:t>Vester</a:t>
            </a:r>
            <a:r>
              <a:rPr lang="en-US" sz="3600" dirty="0">
                <a:latin typeface="Times New Roman" panose="02020603050405020304" pitchFamily="18" charset="0"/>
                <a:ea typeface="Times New Roman" pitchFamily="18" charset="0"/>
                <a:cs typeface="Times New Roman" panose="02020603050405020304" pitchFamily="18" charset="0"/>
              </a:rPr>
              <a:t>-Ulbricht </a:t>
            </a:r>
            <a:r>
              <a:rPr lang="en-US" sz="3600" dirty="0" smtClean="0">
                <a:latin typeface="Times New Roman" panose="02020603050405020304" pitchFamily="18" charset="0"/>
                <a:ea typeface="Times New Roman" pitchFamily="18" charset="0"/>
                <a:cs typeface="Times New Roman" panose="02020603050405020304" pitchFamily="18" charset="0"/>
              </a:rPr>
              <a:t>hypothesis [3]. </a:t>
            </a:r>
            <a:endParaRPr lang="en-US" sz="3600" dirty="0" smtClean="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70223384"/>
              </p:ext>
            </p:extLst>
          </p:nvPr>
        </p:nvGraphicFramePr>
        <p:xfrm>
          <a:off x="27660600" y="15621000"/>
          <a:ext cx="12801600" cy="9773880"/>
        </p:xfrm>
        <a:graphic>
          <a:graphicData uri="http://schemas.openxmlformats.org/presentationml/2006/ole">
            <mc:AlternateContent xmlns:mc="http://schemas.openxmlformats.org/markup-compatibility/2006">
              <mc:Choice xmlns:v="urn:schemas-microsoft-com:vml" Requires="v">
                <p:oleObj spid="_x0000_s22633" name="Graph" r:id="rId5" imgW="3913920" imgH="2988000" progId="Origin50.Graph">
                  <p:embed/>
                </p:oleObj>
              </mc:Choice>
              <mc:Fallback>
                <p:oleObj name="Graph" r:id="rId5" imgW="3913920" imgH="2988000" progId="Origin50.Graph">
                  <p:embed/>
                  <p:pic>
                    <p:nvPicPr>
                      <p:cNvPr id="0" name=""/>
                      <p:cNvPicPr/>
                      <p:nvPr/>
                    </p:nvPicPr>
                    <p:blipFill>
                      <a:blip r:embed="rId6"/>
                      <a:stretch>
                        <a:fillRect/>
                      </a:stretch>
                    </p:blipFill>
                    <p:spPr>
                      <a:xfrm>
                        <a:off x="27660600" y="15621000"/>
                        <a:ext cx="12801600" cy="9773880"/>
                      </a:xfrm>
                      <a:prstGeom prst="rect">
                        <a:avLst/>
                      </a:prstGeom>
                    </p:spPr>
                  </p:pic>
                </p:oleObj>
              </mc:Fallback>
            </mc:AlternateContent>
          </a:graphicData>
        </a:graphic>
      </p:graphicFrame>
      <p:sp>
        <p:nvSpPr>
          <p:cNvPr id="4" name="Rectangle 172"/>
          <p:cNvSpPr>
            <a:spLocks noChangeArrowheads="1"/>
          </p:cNvSpPr>
          <p:nvPr/>
        </p:nvSpPr>
        <p:spPr bwMode="auto">
          <a:xfrm>
            <a:off x="0" y="0"/>
            <a:ext cx="4114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895783879"/>
              </p:ext>
            </p:extLst>
          </p:nvPr>
        </p:nvGraphicFramePr>
        <p:xfrm>
          <a:off x="27660600" y="5486400"/>
          <a:ext cx="12801600" cy="9496783"/>
        </p:xfrm>
        <a:graphic>
          <a:graphicData uri="http://schemas.openxmlformats.org/presentationml/2006/ole">
            <mc:AlternateContent xmlns:mc="http://schemas.openxmlformats.org/markup-compatibility/2006">
              <mc:Choice xmlns:v="urn:schemas-microsoft-com:vml" Requires="v">
                <p:oleObj spid="_x0000_s22634" name="Graph" r:id="rId7" imgW="3900960" imgH="2986560" progId="Origin50.Graph">
                  <p:embed/>
                </p:oleObj>
              </mc:Choice>
              <mc:Fallback>
                <p:oleObj name="Graph" r:id="rId7" imgW="3900960" imgH="2986560" progId="Origin50.Graph">
                  <p:embed/>
                  <p:pic>
                    <p:nvPicPr>
                      <p:cNvPr id="0" name=""/>
                      <p:cNvPicPr>
                        <a:picLocks noChangeAspect="1" noChangeArrowheads="1"/>
                      </p:cNvPicPr>
                      <p:nvPr/>
                    </p:nvPicPr>
                    <p:blipFill>
                      <a:blip r:embed="rId8"/>
                      <a:srcRect t="3003"/>
                      <a:stretch>
                        <a:fillRect/>
                      </a:stretch>
                    </p:blipFill>
                    <p:spPr bwMode="auto">
                      <a:xfrm>
                        <a:off x="27660600" y="5486400"/>
                        <a:ext cx="12801600" cy="9496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9" name="Picture 78" descr="R-N_4c.tif"/>
          <p:cNvPicPr>
            <a:picLocks noChangeAspect="1"/>
          </p:cNvPicPr>
          <p:nvPr/>
        </p:nvPicPr>
        <p:blipFill>
          <a:blip r:embed="rId9" cstate="print"/>
          <a:stretch>
            <a:fillRect/>
          </a:stretch>
        </p:blipFill>
        <p:spPr>
          <a:xfrm>
            <a:off x="34671000" y="812358"/>
            <a:ext cx="4312417" cy="3661024"/>
          </a:xfrm>
          <a:prstGeom prst="rect">
            <a:avLst/>
          </a:prstGeom>
        </p:spPr>
      </p:pic>
      <p:grpSp>
        <p:nvGrpSpPr>
          <p:cNvPr id="80" name="Group 79"/>
          <p:cNvGrpSpPr/>
          <p:nvPr/>
        </p:nvGrpSpPr>
        <p:grpSpPr>
          <a:xfrm>
            <a:off x="685799" y="2187382"/>
            <a:ext cx="34758087" cy="762000"/>
            <a:chOff x="685800" y="3276600"/>
            <a:chExt cx="32918400" cy="762000"/>
          </a:xfrm>
        </p:grpSpPr>
        <p:cxnSp>
          <p:nvCxnSpPr>
            <p:cNvPr id="81" name="Straight Connector 80"/>
            <p:cNvCxnSpPr/>
            <p:nvPr/>
          </p:nvCxnSpPr>
          <p:spPr>
            <a:xfrm>
              <a:off x="685800" y="3276600"/>
              <a:ext cx="32918400" cy="0"/>
            </a:xfrm>
            <a:prstGeom prst="line">
              <a:avLst/>
            </a:prstGeom>
            <a:ln w="31750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85800" y="3581400"/>
              <a:ext cx="32918400" cy="0"/>
            </a:xfrm>
            <a:prstGeom prst="line">
              <a:avLst/>
            </a:prstGeom>
            <a:ln w="317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85800" y="4038600"/>
              <a:ext cx="32918400" cy="0"/>
            </a:xfrm>
            <a:prstGeom prst="line">
              <a:avLst/>
            </a:prstGeom>
            <a:ln w="635000">
              <a:solidFill>
                <a:srgbClr val="E6000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38204775" y="2263582"/>
            <a:ext cx="2257425" cy="762000"/>
            <a:chOff x="37414200" y="3352800"/>
            <a:chExt cx="3048000" cy="762000"/>
          </a:xfrm>
        </p:grpSpPr>
        <p:cxnSp>
          <p:nvCxnSpPr>
            <p:cNvPr id="85" name="Straight Connector 84"/>
            <p:cNvCxnSpPr/>
            <p:nvPr/>
          </p:nvCxnSpPr>
          <p:spPr>
            <a:xfrm>
              <a:off x="37414200" y="3352800"/>
              <a:ext cx="3048000" cy="0"/>
            </a:xfrm>
            <a:prstGeom prst="line">
              <a:avLst/>
            </a:prstGeom>
            <a:ln w="31750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414200" y="3657600"/>
              <a:ext cx="3048000" cy="0"/>
            </a:xfrm>
            <a:prstGeom prst="line">
              <a:avLst/>
            </a:prstGeom>
            <a:ln w="317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7414200" y="4114800"/>
              <a:ext cx="3047999" cy="0"/>
            </a:xfrm>
            <a:prstGeom prst="line">
              <a:avLst/>
            </a:prstGeom>
            <a:ln w="635000">
              <a:solidFill>
                <a:srgbClr val="E60000"/>
              </a:solidFill>
            </a:ln>
          </p:spPr>
          <p:style>
            <a:lnRef idx="1">
              <a:schemeClr val="accent1"/>
            </a:lnRef>
            <a:fillRef idx="0">
              <a:schemeClr val="accent1"/>
            </a:fillRef>
            <a:effectRef idx="0">
              <a:schemeClr val="accent1"/>
            </a:effectRef>
            <a:fontRef idx="minor">
              <a:schemeClr val="tx1"/>
            </a:fontRef>
          </p:style>
        </p:cxnSp>
      </p:grpSp>
      <p:sp>
        <p:nvSpPr>
          <p:cNvPr id="88" name="Rectangle 35"/>
          <p:cNvSpPr>
            <a:spLocks noChangeArrowheads="1"/>
          </p:cNvSpPr>
          <p:nvPr/>
        </p:nvSpPr>
        <p:spPr bwMode="auto">
          <a:xfrm>
            <a:off x="685800" y="411034"/>
            <a:ext cx="34758086" cy="1301388"/>
          </a:xfrm>
          <a:prstGeom prst="rect">
            <a:avLst/>
          </a:prstGeom>
          <a:noFill/>
          <a:ln w="9525">
            <a:noFill/>
            <a:miter lim="800000"/>
            <a:headEnd/>
            <a:tailEnd/>
          </a:ln>
          <a:effectLst/>
        </p:spPr>
        <p:txBody>
          <a:bodyPr vert="horz" wrap="square" lIns="100081" tIns="50041" rIns="100081" bIns="50041" numCol="1" anchor="ctr" anchorCtr="0" compatLnSpc="1">
            <a:prstTxWarp prst="textNoShape">
              <a:avLst/>
            </a:prstTxWarp>
            <a:spAutoFit/>
          </a:bodyPr>
          <a:lstStyle/>
          <a:p>
            <a:pPr defTabSz="1000811" fontAlgn="base">
              <a:spcBef>
                <a:spcPct val="0"/>
              </a:spcBef>
              <a:spcAft>
                <a:spcPct val="0"/>
              </a:spcAft>
            </a:pPr>
            <a:r>
              <a:rPr lang="en-US" sz="7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Asymmetric Interactions between Chiral Molecules and Spin-Polarized Electrons</a:t>
            </a:r>
          </a:p>
        </p:txBody>
      </p:sp>
      <p:sp>
        <p:nvSpPr>
          <p:cNvPr id="89" name="TextBox 88"/>
          <p:cNvSpPr txBox="1"/>
          <p:nvPr/>
        </p:nvSpPr>
        <p:spPr>
          <a:xfrm>
            <a:off x="685800" y="3352800"/>
            <a:ext cx="34943143" cy="1655331"/>
          </a:xfrm>
          <a:prstGeom prst="rect">
            <a:avLst/>
          </a:prstGeom>
          <a:noFill/>
        </p:spPr>
        <p:txBody>
          <a:bodyPr wrap="square" lIns="100081" tIns="50041" rIns="100081" bIns="50041" rtlCol="0">
            <a:spAutoFit/>
          </a:bodyPr>
          <a:lstStyle/>
          <a:p>
            <a:pPr defTabSz="1000811" fontAlgn="base">
              <a:spcBef>
                <a:spcPct val="0"/>
              </a:spcBef>
              <a:spcAft>
                <a:spcPct val="0"/>
              </a:spcAft>
            </a:pPr>
            <a:r>
              <a:rPr lang="en-US" sz="5400" dirty="0" smtClean="0">
                <a:latin typeface="Times New Roman" panose="02020603050405020304" pitchFamily="18" charset="0"/>
                <a:cs typeface="Times New Roman" panose="02020603050405020304" pitchFamily="18" charset="0"/>
              </a:rPr>
              <a:t>J. M. </a:t>
            </a:r>
            <a:r>
              <a:rPr lang="en-US" sz="5400" dirty="0" err="1" smtClean="0">
                <a:latin typeface="Times New Roman" panose="02020603050405020304" pitchFamily="18" charset="0"/>
                <a:cs typeface="Times New Roman" panose="02020603050405020304" pitchFamily="18" charset="0"/>
              </a:rPr>
              <a:t>Dreiling</a:t>
            </a:r>
            <a:r>
              <a:rPr lang="en-US" sz="5400" dirty="0" smtClean="0">
                <a:latin typeface="Times New Roman" panose="02020603050405020304" pitchFamily="18" charset="0"/>
                <a:cs typeface="Times New Roman" panose="02020603050405020304" pitchFamily="18" charset="0"/>
              </a:rPr>
              <a:t> and T. J. Gay</a:t>
            </a:r>
          </a:p>
          <a:p>
            <a:pPr defTabSz="1000811" fontAlgn="base">
              <a:spcBef>
                <a:spcPct val="0"/>
              </a:spcBef>
              <a:spcAft>
                <a:spcPct val="0"/>
              </a:spcAft>
            </a:pPr>
            <a:endParaRPr lang="en-US" sz="700" dirty="0" smtClean="0">
              <a:latin typeface="Times New Roman" panose="02020603050405020304" pitchFamily="18" charset="0"/>
              <a:cs typeface="Times New Roman" panose="02020603050405020304" pitchFamily="18" charset="0"/>
            </a:endParaRPr>
          </a:p>
          <a:p>
            <a:pPr defTabSz="1000811" fontAlgn="base">
              <a:spcBef>
                <a:spcPct val="0"/>
              </a:spcBef>
              <a:spcAft>
                <a:spcPct val="0"/>
              </a:spcAft>
            </a:pPr>
            <a:r>
              <a:rPr lang="en-US" sz="4000" dirty="0" smtClean="0">
                <a:latin typeface="Times New Roman" panose="02020603050405020304" pitchFamily="18" charset="0"/>
                <a:cs typeface="Times New Roman" panose="02020603050405020304" pitchFamily="18" charset="0"/>
              </a:rPr>
              <a:t>Department of Physics and Astronomy, University of Nebraska-Lincoln, Lincoln, NE  68588-0111</a:t>
            </a:r>
          </a:p>
        </p:txBody>
      </p:sp>
      <p:pic>
        <p:nvPicPr>
          <p:cNvPr id="90" name="Picture 33" descr="C:\Users\Joan\AppData\Local\Temp\R-UN_L4c_4c.tif"/>
          <p:cNvPicPr>
            <a:picLocks noChangeAspect="1" noChangeArrowheads="1"/>
          </p:cNvPicPr>
          <p:nvPr/>
        </p:nvPicPr>
        <p:blipFill>
          <a:blip r:embed="rId10" cstate="print"/>
          <a:srcRect/>
          <a:stretch>
            <a:fillRect/>
          </a:stretch>
        </p:blipFill>
        <p:spPr bwMode="auto">
          <a:xfrm>
            <a:off x="30861001" y="3429000"/>
            <a:ext cx="3886199" cy="1578826"/>
          </a:xfrm>
          <a:prstGeom prst="rect">
            <a:avLst/>
          </a:prstGeom>
          <a:noFill/>
        </p:spPr>
      </p:pic>
      <p:sp>
        <p:nvSpPr>
          <p:cNvPr id="91" name="TextBox 90"/>
          <p:cNvSpPr txBox="1"/>
          <p:nvPr/>
        </p:nvSpPr>
        <p:spPr>
          <a:xfrm>
            <a:off x="685800" y="15109448"/>
            <a:ext cx="12801600" cy="892552"/>
          </a:xfrm>
          <a:prstGeom prst="rect">
            <a:avLst/>
          </a:prstGeom>
          <a:noFill/>
        </p:spPr>
        <p:txBody>
          <a:bodyPr wrap="square" rtlCol="0">
            <a:spAutoFit/>
          </a:bodyPr>
          <a:lstStyle/>
          <a:p>
            <a:pPr algn="just"/>
            <a:r>
              <a:rPr lang="en-US" sz="2600" b="1" dirty="0" smtClean="0">
                <a:latin typeface="Palatino Linotype" panose="02040502050505030304" pitchFamily="18" charset="0"/>
              </a:rPr>
              <a:t>Figure </a:t>
            </a:r>
            <a:r>
              <a:rPr lang="en-US" sz="2600" b="1" dirty="0" smtClean="0">
                <a:latin typeface="Palatino Linotype" panose="02040502050505030304" pitchFamily="18" charset="0"/>
              </a:rPr>
              <a:t>1.  </a:t>
            </a:r>
            <a:r>
              <a:rPr lang="en-US" sz="2600" i="1" dirty="0" smtClean="0">
                <a:latin typeface="Palatino Linotype" panose="02040502050505030304" pitchFamily="18" charset="0"/>
              </a:rPr>
              <a:t>1</a:t>
            </a:r>
            <a:r>
              <a:rPr lang="en-US" sz="2600" i="1" dirty="0">
                <a:latin typeface="Palatino Linotype" panose="02040502050505030304" pitchFamily="18" charset="0"/>
              </a:rPr>
              <a:t>) laser beam; 2) guiding magnets; 3) GaAs photocathode; 4) </a:t>
            </a:r>
            <a:r>
              <a:rPr lang="en-US" sz="2600" i="1" dirty="0" err="1">
                <a:latin typeface="Palatino Linotype" panose="02040502050505030304" pitchFamily="18" charset="0"/>
              </a:rPr>
              <a:t>cesiators</a:t>
            </a:r>
            <a:r>
              <a:rPr lang="en-US" sz="2600" i="1" dirty="0">
                <a:latin typeface="Palatino Linotype" panose="02040502050505030304" pitchFamily="18" charset="0"/>
              </a:rPr>
              <a:t>; 5) gate valve; </a:t>
            </a:r>
            <a:r>
              <a:rPr lang="en-US" sz="2600" i="1" dirty="0" smtClean="0">
                <a:latin typeface="Palatino Linotype" panose="02040502050505030304" pitchFamily="18" charset="0"/>
              </a:rPr>
              <a:t> 6</a:t>
            </a:r>
            <a:r>
              <a:rPr lang="en-US" sz="2600" i="1" dirty="0">
                <a:latin typeface="Palatino Linotype" panose="02040502050505030304" pitchFamily="18" charset="0"/>
              </a:rPr>
              <a:t>) chiral target cell; 7) optical polarimeter target cell; 8) lens; 9) to optical </a:t>
            </a:r>
            <a:r>
              <a:rPr lang="en-US" sz="2600" i="1" dirty="0" smtClean="0">
                <a:latin typeface="Palatino Linotype" panose="02040502050505030304" pitchFamily="18" charset="0"/>
              </a:rPr>
              <a:t>polarimeter.</a:t>
            </a:r>
            <a:endParaRPr lang="en-US" sz="2600" i="1" dirty="0" smtClean="0">
              <a:effectLst/>
              <a:latin typeface="Palatino Linotype" panose="02040502050505030304" pitchFamily="18" charset="0"/>
            </a:endParaRPr>
          </a:p>
        </p:txBody>
      </p:sp>
      <p:pic>
        <p:nvPicPr>
          <p:cNvPr id="92" name="Picture 9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 y="9144000"/>
            <a:ext cx="12801600" cy="5733560"/>
          </a:xfrm>
          <a:prstGeom prst="rect">
            <a:avLst/>
          </a:prstGeom>
          <a:noFill/>
        </p:spPr>
      </p:pic>
      <p:sp>
        <p:nvSpPr>
          <p:cNvPr id="93" name="Rectangle 467"/>
          <p:cNvSpPr>
            <a:spLocks noChangeArrowheads="1"/>
          </p:cNvSpPr>
          <p:nvPr/>
        </p:nvSpPr>
        <p:spPr bwMode="auto">
          <a:xfrm>
            <a:off x="14173200" y="14249400"/>
            <a:ext cx="12801600" cy="4533901"/>
          </a:xfrm>
          <a:prstGeom prst="rect">
            <a:avLst/>
          </a:prstGeom>
          <a:noFill/>
          <a:ln w="9360">
            <a:noFill/>
            <a:miter lim="800000"/>
            <a:headEnd/>
            <a:tailEnd/>
          </a:ln>
          <a:effectLst/>
        </p:spPr>
        <p:txBody>
          <a:bodyPr lIns="98505" tIns="49253" rIns="98505" bIns="49253"/>
          <a:lstStyle/>
          <a:p>
            <a:pPr algn="just"/>
            <a:r>
              <a:rPr lang="en-US" sz="2600" b="1" dirty="0" smtClean="0">
                <a:latin typeface="Times New Roman" panose="02020603050405020304" pitchFamily="18" charset="0"/>
                <a:cs typeface="Times New Roman" panose="02020603050405020304" pitchFamily="18" charset="0"/>
              </a:rPr>
              <a:t>Figure </a:t>
            </a:r>
            <a:r>
              <a:rPr lang="en-US" sz="2600" b="1" dirty="0" smtClean="0">
                <a:latin typeface="Times New Roman" panose="02020603050405020304" pitchFamily="18" charset="0"/>
                <a:cs typeface="Times New Roman" panose="02020603050405020304" pitchFamily="18" charset="0"/>
              </a:rPr>
              <a:t>2. </a:t>
            </a:r>
            <a:r>
              <a:rPr lang="en-US" sz="2600" i="1" dirty="0">
                <a:latin typeface="Times New Roman" panose="02020603050405020304" pitchFamily="18" charset="0"/>
                <a:cs typeface="Times New Roman" panose="02020603050405020304" pitchFamily="18" charset="0"/>
              </a:rPr>
              <a:t>Illustration of </a:t>
            </a:r>
            <a:r>
              <a:rPr lang="en-US" sz="2600" i="1" dirty="0" smtClean="0">
                <a:latin typeface="Times New Roman" panose="02020603050405020304" pitchFamily="18" charset="0"/>
                <a:cs typeface="Times New Roman" panose="02020603050405020304" pitchFamily="18" charset="0"/>
              </a:rPr>
              <a:t>electron/molecule interactions.  </a:t>
            </a:r>
            <a:r>
              <a:rPr lang="en-US" sz="2600" i="1" dirty="0">
                <a:latin typeface="Times New Roman" panose="02020603050405020304" pitchFamily="18" charset="0"/>
                <a:cs typeface="Times New Roman" panose="02020603050405020304" pitchFamily="18" charset="0"/>
              </a:rPr>
              <a:t>Top:  Target, showing the incident (I</a:t>
            </a:r>
            <a:r>
              <a:rPr lang="en-US" sz="2600" i="1" baseline="-25000" dirty="0">
                <a:latin typeface="Times New Roman" panose="02020603050405020304" pitchFamily="18" charset="0"/>
                <a:cs typeface="Times New Roman" panose="02020603050405020304" pitchFamily="18" charset="0"/>
              </a:rPr>
              <a:t>o</a:t>
            </a:r>
            <a:r>
              <a:rPr lang="en-US" sz="2600" i="1" dirty="0">
                <a:latin typeface="Times New Roman" panose="02020603050405020304" pitchFamily="18" charset="0"/>
                <a:cs typeface="Times New Roman" panose="02020603050405020304" pitchFamily="18" charset="0"/>
              </a:rPr>
              <a:t>) and transmitted (I</a:t>
            </a:r>
            <a:r>
              <a:rPr lang="en-US" sz="2600" i="1" baseline="-25000" dirty="0">
                <a:latin typeface="Times New Roman" panose="02020603050405020304" pitchFamily="18" charset="0"/>
                <a:cs typeface="Times New Roman" panose="02020603050405020304" pitchFamily="18" charset="0"/>
              </a:rPr>
              <a:t>t</a:t>
            </a:r>
            <a:r>
              <a:rPr lang="en-US" sz="2600" i="1" dirty="0">
                <a:latin typeface="Times New Roman" panose="02020603050405020304" pitchFamily="18" charset="0"/>
                <a:cs typeface="Times New Roman" panose="02020603050405020304" pitchFamily="18" charset="0"/>
              </a:rPr>
              <a:t>) electron beams, the target cell structure, </a:t>
            </a:r>
            <a:r>
              <a:rPr lang="en-US" sz="2600" i="1" dirty="0" smtClean="0">
                <a:latin typeface="Times New Roman" panose="02020603050405020304" pitchFamily="18" charset="0"/>
                <a:cs typeface="Times New Roman" panose="02020603050405020304" pitchFamily="18" charset="0"/>
              </a:rPr>
              <a:t>the </a:t>
            </a:r>
            <a:r>
              <a:rPr lang="en-US" sz="2600" i="1" dirty="0">
                <a:latin typeface="Times New Roman" panose="02020603050405020304" pitchFamily="18" charset="0"/>
                <a:cs typeface="Times New Roman" panose="02020603050405020304" pitchFamily="18" charset="0"/>
              </a:rPr>
              <a:t>Faraday cup assembly used to measure the transmitted </a:t>
            </a:r>
            <a:r>
              <a:rPr lang="en-US" sz="2600" i="1" dirty="0" smtClean="0">
                <a:latin typeface="Times New Roman" panose="02020603050405020304" pitchFamily="18" charset="0"/>
                <a:cs typeface="Times New Roman" panose="02020603050405020304" pitchFamily="18" charset="0"/>
              </a:rPr>
              <a:t>beam, and other </a:t>
            </a:r>
            <a:r>
              <a:rPr lang="en-US" sz="2600" i="1" dirty="0">
                <a:latin typeface="Times New Roman" panose="02020603050405020304" pitchFamily="18" charset="0"/>
                <a:cs typeface="Times New Roman" panose="02020603050405020304" pitchFamily="18" charset="0"/>
              </a:rPr>
              <a:t>electrostatic lens elements and </a:t>
            </a:r>
            <a:r>
              <a:rPr lang="en-US" sz="2600" i="1" dirty="0" smtClean="0">
                <a:latin typeface="Times New Roman" panose="02020603050405020304" pitchFamily="18" charset="0"/>
                <a:cs typeface="Times New Roman" panose="02020603050405020304" pitchFamily="18" charset="0"/>
              </a:rPr>
              <a:t>apertures. </a:t>
            </a:r>
            <a:r>
              <a:rPr lang="en-US" sz="2600" i="1" dirty="0">
                <a:latin typeface="Times New Roman" panose="02020603050405020304" pitchFamily="18" charset="0"/>
                <a:cs typeface="Times New Roman" panose="02020603050405020304" pitchFamily="18" charset="0"/>
              </a:rPr>
              <a:t>Bottom:  Depiction of </a:t>
            </a:r>
            <a:r>
              <a:rPr lang="en-US" sz="2600" i="1" dirty="0" smtClean="0">
                <a:latin typeface="Times New Roman" panose="02020603050405020304" pitchFamily="18" charset="0"/>
                <a:cs typeface="Times New Roman" panose="02020603050405020304" pitchFamily="18" charset="0"/>
              </a:rPr>
              <a:t>the DEA process with (1</a:t>
            </a:r>
            <a:r>
              <a:rPr lang="en-US" sz="2600" i="1" dirty="0">
                <a:latin typeface="Times New Roman" panose="02020603050405020304" pitchFamily="18" charset="0"/>
                <a:cs typeface="Times New Roman" panose="02020603050405020304" pitchFamily="18" charset="0"/>
              </a:rPr>
              <a:t>) a spin-polarized electron incident on a chiral molecule, (2) the formation of a temporary negative ion resonance, and (3) the breaking of the bond yielding a negative ion and the residual radical.  </a:t>
            </a:r>
            <a:r>
              <a:rPr lang="en-US" sz="2600" i="1" dirty="0" smtClean="0">
                <a:latin typeface="Times New Roman" panose="02020603050405020304" pitchFamily="18" charset="0"/>
                <a:cs typeface="Times New Roman" panose="02020603050405020304" pitchFamily="18" charset="0"/>
              </a:rPr>
              <a:t>In a transmission experiment, the current collected on the Faraday cup is monitored.  In a DEA experiment, the Br</a:t>
            </a:r>
            <a:r>
              <a:rPr lang="en-US" sz="2600" i="1" baseline="30000" dirty="0" smtClean="0">
                <a:latin typeface="Times New Roman" panose="02020603050405020304" pitchFamily="18" charset="0"/>
                <a:cs typeface="Times New Roman" panose="02020603050405020304" pitchFamily="18" charset="0"/>
              </a:rPr>
              <a:t>−</a:t>
            </a:r>
            <a:r>
              <a:rPr lang="en-US" sz="2600" i="1" dirty="0" smtClean="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anions are detected as a negative electrical current on the walls of </a:t>
            </a:r>
            <a:r>
              <a:rPr lang="en-US" sz="2600" i="1" dirty="0" smtClean="0">
                <a:latin typeface="Times New Roman" panose="02020603050405020304" pitchFamily="18" charset="0"/>
                <a:cs typeface="Times New Roman" panose="02020603050405020304" pitchFamily="18" charset="0"/>
              </a:rPr>
              <a:t>the inner target </a:t>
            </a:r>
            <a:r>
              <a:rPr lang="en-US" sz="2600" i="1" dirty="0">
                <a:latin typeface="Times New Roman" panose="02020603050405020304" pitchFamily="18" charset="0"/>
                <a:cs typeface="Times New Roman" panose="02020603050405020304" pitchFamily="18" charset="0"/>
              </a:rPr>
              <a:t>cell.  </a:t>
            </a:r>
            <a:endParaRPr lang="en-US" sz="2600" i="1" dirty="0">
              <a:solidFill>
                <a:srgbClr val="000000"/>
              </a:solidFill>
              <a:latin typeface="Times New Roman" panose="02020603050405020304" pitchFamily="18" charset="0"/>
              <a:cs typeface="Times New Roman" panose="02020603050405020304" pitchFamily="18" charset="0"/>
            </a:endParaRPr>
          </a:p>
        </p:txBody>
      </p:sp>
      <p:grpSp>
        <p:nvGrpSpPr>
          <p:cNvPr id="94" name="Group 93"/>
          <p:cNvGrpSpPr>
            <a:grpSpLocks noChangeAspect="1"/>
          </p:cNvGrpSpPr>
          <p:nvPr/>
        </p:nvGrpSpPr>
        <p:grpSpPr>
          <a:xfrm>
            <a:off x="15544800" y="5486400"/>
            <a:ext cx="10058400" cy="8485791"/>
            <a:chOff x="15087600" y="6858000"/>
            <a:chExt cx="10972800" cy="9257226"/>
          </a:xfrm>
        </p:grpSpPr>
        <p:pic>
          <p:nvPicPr>
            <p:cNvPr id="95" name="Picture 94"/>
            <p:cNvPicPr>
              <a:picLocks noChangeAspect="1"/>
            </p:cNvPicPr>
            <p:nvPr/>
          </p:nvPicPr>
          <p:blipFill rotWithShape="1">
            <a:blip r:embed="rId12" cstate="print"/>
            <a:srcRect t="1392"/>
            <a:stretch/>
          </p:blipFill>
          <p:spPr bwMode="auto">
            <a:xfrm>
              <a:off x="15087600" y="6858000"/>
              <a:ext cx="10972800" cy="9257226"/>
            </a:xfrm>
            <a:prstGeom prst="rect">
              <a:avLst/>
            </a:prstGeom>
            <a:noFill/>
          </p:spPr>
        </p:pic>
        <p:sp>
          <p:nvSpPr>
            <p:cNvPr id="96" name="TextBox 95"/>
            <p:cNvSpPr txBox="1"/>
            <p:nvPr/>
          </p:nvSpPr>
          <p:spPr>
            <a:xfrm>
              <a:off x="15773400" y="13025735"/>
              <a:ext cx="68580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18973800" y="13025735"/>
              <a:ext cx="685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a:t>
              </a:r>
            </a:p>
          </p:txBody>
        </p:sp>
        <p:sp>
          <p:nvSpPr>
            <p:cNvPr id="98" name="TextBox 97"/>
            <p:cNvSpPr txBox="1"/>
            <p:nvPr/>
          </p:nvSpPr>
          <p:spPr>
            <a:xfrm>
              <a:off x="22174200" y="13030200"/>
              <a:ext cx="685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a:t>
              </a:r>
            </a:p>
          </p:txBody>
        </p:sp>
      </p:grpSp>
      <p:sp>
        <p:nvSpPr>
          <p:cNvPr id="99" name="TextBox 98"/>
          <p:cNvSpPr txBox="1"/>
          <p:nvPr/>
        </p:nvSpPr>
        <p:spPr>
          <a:xfrm>
            <a:off x="666749" y="22401336"/>
            <a:ext cx="12801600" cy="9057357"/>
          </a:xfrm>
          <a:prstGeom prst="rect">
            <a:avLst/>
          </a:prstGeom>
          <a:noFill/>
        </p:spPr>
        <p:txBody>
          <a:bodyPr wrap="square" lIns="100081" tIns="50041" rIns="100081" bIns="50041" rtlCol="0">
            <a:spAutoFit/>
          </a:bodyPr>
          <a:lstStyle/>
          <a:p>
            <a:pPr algn="ctr"/>
            <a:r>
              <a:rPr lang="en-US" sz="6000" dirty="0" smtClean="0">
                <a:latin typeface="Times New Roman" panose="02020603050405020304" pitchFamily="18" charset="0"/>
                <a:cs typeface="Times New Roman" panose="02020603050405020304" pitchFamily="18" charset="0"/>
              </a:rPr>
              <a:t>Electron/Molecule Interactions</a:t>
            </a:r>
          </a:p>
          <a:p>
            <a:pPr algn="just"/>
            <a:endParaRPr lang="en-US" sz="1800" dirty="0" smtClean="0">
              <a:latin typeface="Times New Roman" panose="02020603050405020304" pitchFamily="18" charset="0"/>
              <a:cs typeface="Times New Roman" panose="02020603050405020304" pitchFamily="18" charset="0"/>
            </a:endParaRPr>
          </a:p>
          <a:p>
            <a:pPr algn="just"/>
            <a:r>
              <a:rPr lang="en-US" sz="3600" b="1" dirty="0" smtClean="0">
                <a:latin typeface="Times New Roman" panose="02020603050405020304" pitchFamily="18" charset="0"/>
                <a:cs typeface="Times New Roman" panose="02020603050405020304" pitchFamily="18" charset="0"/>
              </a:rPr>
              <a:t>Transmission:  </a:t>
            </a:r>
            <a:r>
              <a:rPr lang="en-US" sz="3600" dirty="0" smtClean="0">
                <a:latin typeface="Times New Roman" panose="02020603050405020304" pitchFamily="18" charset="0"/>
                <a:cs typeface="Times New Roman" panose="02020603050405020304" pitchFamily="18" charset="0"/>
              </a:rPr>
              <a:t>In an experiment considering the asymmetry in the transmission of spin-polarized electrons through chiral molecules, the current transmitted through the gas of molecules and collected on the Faraday cup is monitored (see Fig. 2).  We look for a </a:t>
            </a:r>
            <a:r>
              <a:rPr lang="en-US" sz="3600" dirty="0" err="1" smtClean="0">
                <a:latin typeface="Times New Roman" panose="02020603050405020304" pitchFamily="18" charset="0"/>
                <a:cs typeface="Times New Roman" panose="02020603050405020304" pitchFamily="18" charset="0"/>
              </a:rPr>
              <a:t>helicity</a:t>
            </a:r>
            <a:r>
              <a:rPr lang="en-US" sz="3600" dirty="0" smtClean="0">
                <a:latin typeface="Times New Roman" panose="02020603050405020304" pitchFamily="18" charset="0"/>
                <a:cs typeface="Times New Roman" panose="02020603050405020304" pitchFamily="18" charset="0"/>
              </a:rPr>
              <a:t>-dependence of this current.</a:t>
            </a:r>
          </a:p>
          <a:p>
            <a:pPr algn="just"/>
            <a:endParaRPr lang="en-US" sz="2400" dirty="0" smtClean="0">
              <a:latin typeface="Times New Roman" panose="02020603050405020304" pitchFamily="18" charset="0"/>
              <a:cs typeface="Times New Roman" panose="02020603050405020304" pitchFamily="18" charset="0"/>
            </a:endParaRPr>
          </a:p>
          <a:p>
            <a:pPr algn="just"/>
            <a:r>
              <a:rPr lang="en-US" sz="3600" b="1" dirty="0" smtClean="0">
                <a:latin typeface="Times New Roman" panose="02020603050405020304" pitchFamily="18" charset="0"/>
                <a:cs typeface="Times New Roman" panose="02020603050405020304" pitchFamily="18" charset="0"/>
              </a:rPr>
              <a:t>Dissociative Electron Attachment (DEA):  </a:t>
            </a:r>
            <a:r>
              <a:rPr lang="en-US" sz="3600" dirty="0" smtClean="0">
                <a:latin typeface="Times New Roman" panose="02020603050405020304" pitchFamily="18" charset="0"/>
                <a:cs typeface="Times New Roman" panose="02020603050405020304" pitchFamily="18" charset="0"/>
              </a:rPr>
              <a:t>In </a:t>
            </a:r>
            <a:r>
              <a:rPr lang="en-US" sz="3600" dirty="0">
                <a:latin typeface="Times New Roman" panose="02020603050405020304" pitchFamily="18" charset="0"/>
                <a:cs typeface="Times New Roman" panose="02020603050405020304" pitchFamily="18" charset="0"/>
              </a:rPr>
              <a:t>a DEA process, an incident electron </a:t>
            </a:r>
            <a:r>
              <a:rPr lang="en-US" sz="3600" dirty="0" smtClean="0">
                <a:latin typeface="Times New Roman" panose="02020603050405020304" pitchFamily="18" charset="0"/>
                <a:cs typeface="Times New Roman" panose="02020603050405020304" pitchFamily="18" charset="0"/>
              </a:rPr>
              <a:t>resonantly excites a temporary anion state of the molecule</a:t>
            </a:r>
            <a:r>
              <a:rPr lang="en-US" sz="3600" dirty="0">
                <a:latin typeface="Times New Roman" panose="02020603050405020304" pitchFamily="18" charset="0"/>
                <a:cs typeface="Times New Roman" panose="02020603050405020304" pitchFamily="18" charset="0"/>
              </a:rPr>
              <a:t>.  The molecule then breaks apart, with one of the fragments retaining the negative charge of the electron [1].  This is illustrated in the bottom part of Fig. 2. </a:t>
            </a:r>
            <a:r>
              <a:rPr lang="en-US" sz="3600" dirty="0" smtClean="0">
                <a:latin typeface="Times New Roman" panose="02020603050405020304" pitchFamily="18" charset="0"/>
                <a:cs typeface="Times New Roman" panose="02020603050405020304" pitchFamily="18" charset="0"/>
              </a:rPr>
              <a:t>A chiral </a:t>
            </a:r>
            <a:r>
              <a:rPr lang="en-US" sz="3600" dirty="0">
                <a:latin typeface="Times New Roman" panose="02020603050405020304" pitchFamily="18" charset="0"/>
                <a:cs typeface="Times New Roman" panose="02020603050405020304" pitchFamily="18" charset="0"/>
              </a:rPr>
              <a:t>asymmetry in the DEA </a:t>
            </a:r>
            <a:r>
              <a:rPr lang="en-US" sz="3600" dirty="0" smtClean="0">
                <a:latin typeface="Times New Roman" panose="02020603050405020304" pitchFamily="18" charset="0"/>
                <a:cs typeface="Times New Roman" panose="02020603050405020304" pitchFamily="18" charset="0"/>
              </a:rPr>
              <a:t>process is </a:t>
            </a:r>
            <a:r>
              <a:rPr lang="en-US" sz="3600" dirty="0">
                <a:latin typeface="Times New Roman" panose="02020603050405020304" pitchFamily="18" charset="0"/>
                <a:cs typeface="Times New Roman" panose="02020603050405020304" pitchFamily="18" charset="0"/>
              </a:rPr>
              <a:t>detected as a spin-dependent negative ion current as collected on the inner target cell </a:t>
            </a:r>
            <a:r>
              <a:rPr lang="en-US" sz="3600" dirty="0" smtClean="0">
                <a:latin typeface="Times New Roman" panose="02020603050405020304" pitchFamily="18" charset="0"/>
                <a:cs typeface="Times New Roman" panose="02020603050405020304" pitchFamily="18" charset="0"/>
              </a:rPr>
              <a:t>walls.  </a:t>
            </a:r>
            <a:r>
              <a:rPr lang="en-US" sz="3600" dirty="0">
                <a:latin typeface="Times New Roman" panose="02020603050405020304" pitchFamily="18" charset="0"/>
                <a:cs typeface="Times New Roman" panose="02020603050405020304" pitchFamily="18" charset="0"/>
              </a:rPr>
              <a:t>In the case of </a:t>
            </a:r>
            <a:r>
              <a:rPr lang="en-US" sz="3600" dirty="0" err="1" smtClean="0">
                <a:latin typeface="Times New Roman" panose="02020603050405020304" pitchFamily="18" charset="0"/>
                <a:cs typeface="Times New Roman" panose="02020603050405020304" pitchFamily="18" charset="0"/>
              </a:rPr>
              <a:t>bromocamphor</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 negative ion that is detected is Br</a:t>
            </a:r>
            <a:r>
              <a:rPr lang="en-US" sz="3600" baseline="300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p>
        </p:txBody>
      </p:sp>
      <p:pic>
        <p:nvPicPr>
          <p:cNvPr id="101" name="Picture 100" descr="nsf4.gif"/>
          <p:cNvPicPr>
            <a:picLocks noChangeAspect="1"/>
          </p:cNvPicPr>
          <p:nvPr/>
        </p:nvPicPr>
        <p:blipFill>
          <a:blip r:embed="rId13" cstate="print"/>
          <a:stretch>
            <a:fillRect/>
          </a:stretch>
        </p:blipFill>
        <p:spPr>
          <a:xfrm>
            <a:off x="38849412" y="29621141"/>
            <a:ext cx="1765188" cy="1925659"/>
          </a:xfrm>
          <a:prstGeom prst="rect">
            <a:avLst/>
          </a:prstGeom>
        </p:spPr>
      </p:pic>
      <p:sp>
        <p:nvSpPr>
          <p:cNvPr id="102" name="Rectangle 101"/>
          <p:cNvSpPr/>
          <p:nvPr/>
        </p:nvSpPr>
        <p:spPr>
          <a:xfrm>
            <a:off x="27584400" y="27825680"/>
            <a:ext cx="11265012" cy="3416320"/>
          </a:xfrm>
          <a:prstGeom prst="rect">
            <a:avLst/>
          </a:prstGeom>
        </p:spPr>
        <p:txBody>
          <a:bodyPr wrap="square">
            <a:spAutoFit/>
          </a:bodyPr>
          <a:lstStyle/>
          <a:p>
            <a:r>
              <a:rPr lang="en-US" sz="2600" dirty="0" smtClean="0">
                <a:latin typeface="Times New Roman" panose="02020603050405020304" pitchFamily="18" charset="0"/>
                <a:cs typeface="Times New Roman" panose="02020603050405020304" pitchFamily="18" charset="0"/>
              </a:rPr>
              <a:t>[1] </a:t>
            </a:r>
            <a:r>
              <a:rPr lang="en-US" sz="2600" dirty="0" err="1" smtClean="0">
                <a:latin typeface="Times New Roman" panose="02020603050405020304" pitchFamily="18" charset="0"/>
                <a:cs typeface="Times New Roman" panose="02020603050405020304" pitchFamily="18" charset="0"/>
              </a:rPr>
              <a:t>Christophorou</a:t>
            </a:r>
            <a:r>
              <a:rPr lang="en-US" sz="2600" dirty="0">
                <a:latin typeface="Times New Roman" panose="02020603050405020304" pitchFamily="18" charset="0"/>
                <a:cs typeface="Times New Roman" panose="02020603050405020304" pitchFamily="18" charset="0"/>
              </a:rPr>
              <a:t>, L.G., McCorkle, D.L. &amp; </a:t>
            </a:r>
            <a:r>
              <a:rPr lang="en-US" sz="2600" dirty="0" err="1">
                <a:latin typeface="Times New Roman" panose="02020603050405020304" pitchFamily="18" charset="0"/>
                <a:cs typeface="Times New Roman" panose="02020603050405020304" pitchFamily="18" charset="0"/>
              </a:rPr>
              <a:t>Christodoulides</a:t>
            </a:r>
            <a:r>
              <a:rPr lang="en-US" sz="2600" dirty="0">
                <a:latin typeface="Times New Roman" panose="02020603050405020304" pitchFamily="18" charset="0"/>
                <a:cs typeface="Times New Roman" panose="02020603050405020304" pitchFamily="18" charset="0"/>
              </a:rPr>
              <a:t>, A.A. </a:t>
            </a:r>
            <a:r>
              <a:rPr lang="en-US" sz="2600" i="1" dirty="0">
                <a:latin typeface="Times New Roman" panose="02020603050405020304" pitchFamily="18" charset="0"/>
                <a:cs typeface="Times New Roman" panose="02020603050405020304" pitchFamily="18" charset="0"/>
              </a:rPr>
              <a:t>Electron-Molecule Interactions and Their Applications</a:t>
            </a:r>
            <a:r>
              <a:rPr lang="en-US" sz="2600" dirty="0">
                <a:latin typeface="Times New Roman" panose="02020603050405020304" pitchFamily="18" charset="0"/>
                <a:cs typeface="Times New Roman" panose="02020603050405020304" pitchFamily="18" charset="0"/>
              </a:rPr>
              <a:t> (ed. </a:t>
            </a:r>
            <a:r>
              <a:rPr lang="en-US" sz="2600" dirty="0" err="1">
                <a:latin typeface="Times New Roman" panose="02020603050405020304" pitchFamily="18" charset="0"/>
                <a:cs typeface="Times New Roman" panose="02020603050405020304" pitchFamily="18" charset="0"/>
              </a:rPr>
              <a:t>Christophorou</a:t>
            </a:r>
            <a:r>
              <a:rPr lang="en-US" sz="2600" dirty="0">
                <a:latin typeface="Times New Roman" panose="02020603050405020304" pitchFamily="18" charset="0"/>
                <a:cs typeface="Times New Roman" panose="02020603050405020304" pitchFamily="18" charset="0"/>
              </a:rPr>
              <a:t>, L.G.) 477 (Academic, Orlando, 1984).</a:t>
            </a:r>
          </a:p>
          <a:p>
            <a:r>
              <a:rPr lang="en-US" sz="2600" dirty="0" smtClean="0">
                <a:latin typeface="Times New Roman" panose="02020603050405020304" pitchFamily="18" charset="0"/>
                <a:cs typeface="Times New Roman" panose="02020603050405020304" pitchFamily="18" charset="0"/>
              </a:rPr>
              <a:t>[2] </a:t>
            </a:r>
            <a:r>
              <a:rPr lang="en-US" sz="2600" dirty="0">
                <a:latin typeface="Times New Roman" panose="02020603050405020304" pitchFamily="18" charset="0"/>
                <a:cs typeface="Times New Roman" panose="02020603050405020304" pitchFamily="18" charset="0"/>
              </a:rPr>
              <a:t>S. Mayer, C. </a:t>
            </a:r>
            <a:r>
              <a:rPr lang="en-US" sz="2600" dirty="0" err="1">
                <a:latin typeface="Times New Roman" panose="02020603050405020304" pitchFamily="18" charset="0"/>
                <a:cs typeface="Times New Roman" panose="02020603050405020304" pitchFamily="18" charset="0"/>
              </a:rPr>
              <a:t>Nolting</a:t>
            </a:r>
            <a:r>
              <a:rPr lang="en-US" sz="2600" dirty="0">
                <a:latin typeface="Times New Roman" panose="02020603050405020304" pitchFamily="18" charset="0"/>
                <a:cs typeface="Times New Roman" panose="02020603050405020304" pitchFamily="18" charset="0"/>
              </a:rPr>
              <a:t>, and J. Kessler, </a:t>
            </a:r>
            <a:r>
              <a:rPr lang="en-US" sz="2600" i="1" dirty="0">
                <a:latin typeface="Times New Roman" panose="02020603050405020304" pitchFamily="18" charset="0"/>
                <a:cs typeface="Times New Roman" panose="02020603050405020304" pitchFamily="18" charset="0"/>
              </a:rPr>
              <a:t>J. Phys. B:  At. Mol. Phys.</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29</a:t>
            </a:r>
            <a:r>
              <a:rPr lang="en-US" sz="2600" dirty="0">
                <a:latin typeface="Times New Roman" panose="02020603050405020304" pitchFamily="18" charset="0"/>
                <a:cs typeface="Times New Roman" panose="02020603050405020304" pitchFamily="18" charset="0"/>
              </a:rPr>
              <a:t>, 3497-3511 (1996</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[3] </a:t>
            </a:r>
            <a:r>
              <a:rPr lang="en-US" sz="2600" dirty="0">
                <a:latin typeface="Times New Roman" panose="02020603050405020304" pitchFamily="18" charset="0"/>
                <a:cs typeface="Times New Roman" panose="02020603050405020304" pitchFamily="18" charset="0"/>
              </a:rPr>
              <a:t>F. </a:t>
            </a:r>
            <a:r>
              <a:rPr lang="en-US" sz="2600" dirty="0" err="1">
                <a:latin typeface="Times New Roman" panose="02020603050405020304" pitchFamily="18" charset="0"/>
                <a:cs typeface="Times New Roman" panose="02020603050405020304" pitchFamily="18" charset="0"/>
              </a:rPr>
              <a:t>Vester</a:t>
            </a:r>
            <a:r>
              <a:rPr lang="en-US" sz="2600" dirty="0">
                <a:latin typeface="Times New Roman" panose="02020603050405020304" pitchFamily="18" charset="0"/>
                <a:cs typeface="Times New Roman" panose="02020603050405020304" pitchFamily="18" charset="0"/>
              </a:rPr>
              <a:t>, T.L.V. Ulbricht, and H. </a:t>
            </a:r>
            <a:r>
              <a:rPr lang="en-US" sz="2600" dirty="0" err="1">
                <a:latin typeface="Times New Roman" panose="02020603050405020304" pitchFamily="18" charset="0"/>
                <a:cs typeface="Times New Roman" panose="02020603050405020304" pitchFamily="18" charset="0"/>
              </a:rPr>
              <a:t>Krauch</a:t>
            </a:r>
            <a:r>
              <a:rPr lang="en-US" sz="2600"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Naturwissenshaften</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46,</a:t>
            </a:r>
            <a:r>
              <a:rPr lang="en-US" sz="2600" dirty="0">
                <a:latin typeface="Times New Roman" panose="02020603050405020304" pitchFamily="18" charset="0"/>
                <a:cs typeface="Times New Roman" panose="02020603050405020304" pitchFamily="18" charset="0"/>
              </a:rPr>
              <a:t> 68 (1959). </a:t>
            </a:r>
          </a:p>
          <a:p>
            <a:pPr algn="just" defTabSz="1000811" eaLnBrk="0" fontAlgn="base" hangingPunct="0">
              <a:spcBef>
                <a:spcPct val="0"/>
              </a:spcBef>
              <a:spcAft>
                <a:spcPct val="0"/>
              </a:spcAft>
            </a:pPr>
            <a:endParaRPr lang="en-US" sz="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000811" eaLnBrk="0" fontAlgn="base" hangingPunct="0">
              <a:spcBef>
                <a:spcPct val="0"/>
              </a:spcBef>
              <a:spcAft>
                <a:spcPct val="0"/>
              </a:spcAft>
            </a:pPr>
            <a:r>
              <a:rPr lang="en-US" sz="2600" dirty="0" smtClean="0">
                <a:latin typeface="Times New Roman" panose="02020603050405020304" pitchFamily="18" charset="0"/>
                <a:cs typeface="Times New Roman" panose="02020603050405020304" pitchFamily="18" charset="0"/>
              </a:rPr>
              <a:t>We gratefully acknowledge the help of E.T. </a:t>
            </a:r>
            <a:r>
              <a:rPr lang="en-US" sz="2600" dirty="0" err="1" smtClean="0">
                <a:latin typeface="Times New Roman" panose="02020603050405020304" pitchFamily="18" charset="0"/>
                <a:cs typeface="Times New Roman" panose="02020603050405020304" pitchFamily="18" charset="0"/>
              </a:rPr>
              <a:t>Litaker</a:t>
            </a:r>
            <a:r>
              <a:rPr lang="en-US" sz="2600" dirty="0" smtClean="0">
                <a:latin typeface="Times New Roman" panose="02020603050405020304" pitchFamily="18" charset="0"/>
                <a:cs typeface="Times New Roman" panose="02020603050405020304" pitchFamily="18" charset="0"/>
              </a:rPr>
              <a:t> and Profs. K.W. </a:t>
            </a:r>
            <a:r>
              <a:rPr lang="en-US" sz="2600" dirty="0" err="1" smtClean="0">
                <a:latin typeface="Times New Roman" panose="02020603050405020304" pitchFamily="18" charset="0"/>
                <a:cs typeface="Times New Roman" panose="02020603050405020304" pitchFamily="18" charset="0"/>
              </a:rPr>
              <a:t>Tranthan</a:t>
            </a:r>
            <a:r>
              <a:rPr lang="en-US" sz="2600" dirty="0" smtClean="0">
                <a:latin typeface="Times New Roman" panose="02020603050405020304" pitchFamily="18" charset="0"/>
                <a:cs typeface="Times New Roman" panose="02020603050405020304" pitchFamily="18" charset="0"/>
              </a:rPr>
              <a:t> and P.D. Burrow.  This project is funded by NSF Grant PHY-1206067.</a:t>
            </a:r>
          </a:p>
        </p:txBody>
      </p:sp>
      <p:grpSp>
        <p:nvGrpSpPr>
          <p:cNvPr id="103" name="Group 102"/>
          <p:cNvGrpSpPr/>
          <p:nvPr/>
        </p:nvGrpSpPr>
        <p:grpSpPr>
          <a:xfrm>
            <a:off x="685799" y="31623000"/>
            <a:ext cx="39776400" cy="762000"/>
            <a:chOff x="685799" y="31089600"/>
            <a:chExt cx="39776400" cy="762000"/>
          </a:xfrm>
        </p:grpSpPr>
        <p:cxnSp>
          <p:nvCxnSpPr>
            <p:cNvPr id="104" name="Straight Connector 103"/>
            <p:cNvCxnSpPr/>
            <p:nvPr/>
          </p:nvCxnSpPr>
          <p:spPr>
            <a:xfrm>
              <a:off x="685799" y="31089600"/>
              <a:ext cx="39776400" cy="0"/>
            </a:xfrm>
            <a:prstGeom prst="line">
              <a:avLst/>
            </a:prstGeom>
            <a:ln w="31750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85799" y="31394400"/>
              <a:ext cx="39776400" cy="0"/>
            </a:xfrm>
            <a:prstGeom prst="line">
              <a:avLst/>
            </a:prstGeom>
            <a:ln w="317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85799" y="31851600"/>
              <a:ext cx="39776400" cy="0"/>
            </a:xfrm>
            <a:prstGeom prst="line">
              <a:avLst/>
            </a:prstGeom>
            <a:ln w="635000">
              <a:solidFill>
                <a:srgbClr val="E6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4738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21732</TotalTime>
  <Words>958</Words>
  <Application>Microsoft Office PowerPoint</Application>
  <PresentationFormat>Custom</PresentationFormat>
  <Paragraphs>37</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Graph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dc:creator>
  <cp:lastModifiedBy>Nate</cp:lastModifiedBy>
  <cp:revision>290</cp:revision>
  <cp:lastPrinted>2012-05-31T17:36:45Z</cp:lastPrinted>
  <dcterms:created xsi:type="dcterms:W3CDTF">2012-05-15T16:44:50Z</dcterms:created>
  <dcterms:modified xsi:type="dcterms:W3CDTF">2014-05-28T16:20:25Z</dcterms:modified>
</cp:coreProperties>
</file>